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58" r:id="rId2"/>
  </p:sldMasterIdLst>
  <p:notesMasterIdLst>
    <p:notesMasterId r:id="rId42"/>
  </p:notesMasterIdLst>
  <p:sldIdLst>
    <p:sldId id="257" r:id="rId3"/>
    <p:sldId id="258" r:id="rId4"/>
    <p:sldId id="287" r:id="rId5"/>
    <p:sldId id="295" r:id="rId6"/>
    <p:sldId id="288" r:id="rId7"/>
    <p:sldId id="289" r:id="rId8"/>
    <p:sldId id="290" r:id="rId9"/>
    <p:sldId id="277" r:id="rId10"/>
    <p:sldId id="307" r:id="rId11"/>
    <p:sldId id="276" r:id="rId12"/>
    <p:sldId id="274" r:id="rId13"/>
    <p:sldId id="313" r:id="rId14"/>
    <p:sldId id="316" r:id="rId15"/>
    <p:sldId id="305" r:id="rId16"/>
    <p:sldId id="303" r:id="rId17"/>
    <p:sldId id="317" r:id="rId18"/>
    <p:sldId id="318" r:id="rId19"/>
    <p:sldId id="304" r:id="rId20"/>
    <p:sldId id="302" r:id="rId21"/>
    <p:sldId id="281" r:id="rId22"/>
    <p:sldId id="282" r:id="rId23"/>
    <p:sldId id="283" r:id="rId24"/>
    <p:sldId id="284" r:id="rId25"/>
    <p:sldId id="306" r:id="rId26"/>
    <p:sldId id="309" r:id="rId27"/>
    <p:sldId id="310" r:id="rId28"/>
    <p:sldId id="311" r:id="rId29"/>
    <p:sldId id="315" r:id="rId30"/>
    <p:sldId id="312" r:id="rId31"/>
    <p:sldId id="314" r:id="rId32"/>
    <p:sldId id="299" r:id="rId33"/>
    <p:sldId id="297" r:id="rId34"/>
    <p:sldId id="286" r:id="rId35"/>
    <p:sldId id="279" r:id="rId36"/>
    <p:sldId id="291" r:id="rId37"/>
    <p:sldId id="292" r:id="rId38"/>
    <p:sldId id="294" r:id="rId39"/>
    <p:sldId id="268" r:id="rId40"/>
    <p:sldId id="293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79" d="100"/>
          <a:sy n="79" d="100"/>
        </p:scale>
        <p:origin x="-96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72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50CF9-4D36-4179-BDDA-AEFC392833D9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EB4A8-3607-4EA7-B95A-9C5FD26BC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0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23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0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Workforce Talent Development and Recruitment — Making sure we develop and retain people that have the hard and soft skills our region needs to advance economic opportunity and the growth of higher wages;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Sectoral </a:t>
            </a:r>
            <a:r>
              <a:rPr lang="en-US" dirty="0"/>
              <a:t>Development — Given limited resources, what are the business sectors that have the greatest potential of growing the </a:t>
            </a:r>
            <a:r>
              <a:rPr lang="en-US" dirty="0" smtClean="0"/>
              <a:t>number </a:t>
            </a:r>
            <a:r>
              <a:rPr lang="en-US" dirty="0"/>
              <a:t>of employees, the wage levels and the types of businesses in the region; </a:t>
            </a:r>
            <a:r>
              <a:rPr lang="en-US" dirty="0" smtClean="0"/>
              <a:t>and</a:t>
            </a:r>
          </a:p>
          <a:p>
            <a:endParaRPr lang="en-US" dirty="0"/>
          </a:p>
          <a:p>
            <a:r>
              <a:rPr lang="en-US" dirty="0" smtClean="0"/>
              <a:t>Cyber </a:t>
            </a:r>
            <a:r>
              <a:rPr lang="en-US" dirty="0"/>
              <a:t>Infrastructure — In the 19th Century it was railroads, in the 20th Century it was roads; going forward it will be areas with internet and broadband that will be more competitive; all of this region must be "connected" with this infrastructure in order to sustain a healthy economy. 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71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Sector Partnerships:  These create Career Pathways, </a:t>
            </a:r>
            <a:r>
              <a:rPr lang="en-US" dirty="0"/>
              <a:t>particularly employer and educator leadership, to design career pathways in each sector. The goals of the career pathways are to more effectively guide our budding talent to in-demand, high-wage career opportunities, and to attract private sector investment and economic development opportunities. </a:t>
            </a:r>
            <a:r>
              <a:rPr lang="en-US" dirty="0" smtClean="0"/>
              <a:t> Example:  Capstone </a:t>
            </a:r>
            <a:r>
              <a:rPr lang="en-US" dirty="0"/>
              <a:t>Integrated Machining Technology Program (a partnership between Danville Community College and the Institute for Advanced Learning &amp; </a:t>
            </a:r>
            <a:r>
              <a:rPr lang="en-US" dirty="0" smtClean="0"/>
              <a:t>Research.</a:t>
            </a:r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 smtClean="0"/>
              <a:t>Work-based </a:t>
            </a:r>
            <a:r>
              <a:rPr lang="en-US" dirty="0"/>
              <a:t>Learning: Provide a work-based learning (WBL) experience to 100% of public high school students, with introductory experiences that begin in elementary school. This will help to ensure that our students are aware of and prepared for the </a:t>
            </a:r>
            <a:r>
              <a:rPr lang="en-US" dirty="0" smtClean="0"/>
              <a:t>in-demand </a:t>
            </a:r>
            <a:r>
              <a:rPr lang="en-US" dirty="0"/>
              <a:t>career opportunities available to them in Region 3 and enable private-sector businesses to identify potential employees earlier in their career development.  </a:t>
            </a:r>
          </a:p>
          <a:p>
            <a:r>
              <a:rPr lang="en-US" dirty="0"/>
              <a:t> </a:t>
            </a:r>
          </a:p>
          <a:p>
            <a:r>
              <a:rPr lang="en-US" dirty="0" smtClean="0"/>
              <a:t>Recruitment</a:t>
            </a:r>
            <a:r>
              <a:rPr lang="en-US" dirty="0"/>
              <a:t>: Work with local government, economic developers, and other key stakeholders to create innovative incentives to recruit talent, entrepreneurs, and small business owners in the prioritized sectors.  </a:t>
            </a:r>
          </a:p>
          <a:p>
            <a:r>
              <a:rPr lang="en-US" dirty="0"/>
              <a:t> </a:t>
            </a:r>
          </a:p>
          <a:p>
            <a:r>
              <a:rPr lang="en-US" dirty="0" smtClean="0"/>
              <a:t>Gig-Speed:  Broadband</a:t>
            </a:r>
            <a:r>
              <a:rPr lang="en-US" dirty="0"/>
              <a:t>: Utilize the competitive advantage that Mid-Atlantic Broadband provides to first, attract and grow businesses and industries of all sizes that rely upon this </a:t>
            </a:r>
            <a:r>
              <a:rPr lang="en-US" dirty="0" err="1"/>
              <a:t>highspeed</a:t>
            </a:r>
            <a:r>
              <a:rPr lang="en-US" dirty="0"/>
              <a:t> network access and second, support workforce talent recruitment and retention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2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</a:t>
            </a:r>
            <a:r>
              <a:rPr lang="en-US" dirty="0"/>
              <a:t>one out of every four employees in the region (25%) is currently employed in a position that creates or attracts wealth for the region.  According to US Cluster Mapping, the national average for this metric is 36%, providing a benchmark to which the region can aspire. In this section of the report, four target sectors are identified as key sectors that Region 3 should be pursuing.  These target sectors were selected because they represent the best opportunities for the region to increase its share of higher paying, in-demand occupations, leading to a corresponding increase in per capita income.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29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EB4A8-3607-4EA7-B95A-9C5FD26BC56B}" type="slidenum">
              <a:rPr lang="en-US" smtClean="0"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4769614"/>
            <a:ext cx="54864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In the 19th Century it was railroad infrastructure that rendered a region competitive; in the 20th Century it was roads. Today, the development of cyber infrastructure and broadband access is critical to ensure that the region is “connected,” competitive, and able to sustain a healthy economy.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 regional approach to cyber infrastructure (in lieu of a piecemeal approach by localities) will enable pooling of intellectual and financial resources and more efficient development of networks.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The region seeks to develop a project that improves broadband coverage by facilitating the action of “middle-mile” and “last mile” technology companies by creating region-wide tax-exempt statuses, fee waivers, and expedited easement access for such providers.</a:t>
            </a:r>
          </a:p>
        </p:txBody>
      </p:sp>
    </p:spTree>
    <p:extLst>
      <p:ext uri="{BB962C8B-B14F-4D97-AF65-F5344CB8AC3E}">
        <p14:creationId xmlns:p14="http://schemas.microsoft.com/office/powerpoint/2010/main" val="1916859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8D86C4E-AF7B-4DB4-8DA6-E93C232B7771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634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18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89517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95412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6328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20687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87497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2CA27-ED7C-4469-8760-7ADB958E2AC7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34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37EF-C333-4AA2-B44D-94731E8E0063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28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6285F-DE52-4191-A6C7-5A5004DE8244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607E-9A38-4CD7-9B3A-AEE0AAC07D92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35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E9B65-F494-4080-8662-97A280662C5B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72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B1C3-6F38-4FAE-ACA7-E2510ECF287C}" type="datetime1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41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EC28D-4526-4195-860F-4332CD4D726E}" type="datetime1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40E9E-4289-4B5B-9ECD-F4D3F79DFE29}" type="datetime1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78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B915-CE11-48AB-A949-91D811EC88C5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04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5CA0-57F3-49AA-92B0-459B6A050CB8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7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81BA0E-77EA-4AAA-9610-3F07711CB260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C4022A7-0D2A-4596-BB79-699827FD2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8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cd.virginia.gov/index.php/go-virginia.html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Gosouthernva@gmail.co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85919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Southern Virginia GO Region 3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7" y="3490171"/>
            <a:ext cx="6815669" cy="1738651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Advisory Committee</a:t>
            </a:r>
          </a:p>
          <a:p>
            <a:r>
              <a:rPr lang="en-US" sz="2400" b="1" i="1" dirty="0" smtClean="0"/>
              <a:t>Spring Update 2018</a:t>
            </a:r>
          </a:p>
          <a:p>
            <a:r>
              <a:rPr lang="en-US" sz="2400" b="1" i="1" dirty="0" smtClean="0"/>
              <a:t>March 1, 2018 &amp; March 5, 2018</a:t>
            </a:r>
            <a:endParaRPr lang="en-US" b="1" i="1" dirty="0" smtClean="0"/>
          </a:p>
        </p:txBody>
      </p:sp>
    </p:spTree>
    <p:extLst>
      <p:ext uri="{BB962C8B-B14F-4D97-AF65-F5344CB8AC3E}">
        <p14:creationId xmlns:p14="http://schemas.microsoft.com/office/powerpoint/2010/main" val="20231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4716" y="746975"/>
            <a:ext cx="95818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SOUTHERN VIRGINIA GO REGION 3 COUNCIL MEMBERS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Adam Birkett,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/Manufacturing, Patrick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Scott Burnette,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/Health, Mecklenburg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Timothy Clark,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/Construction, Pittsylvania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Barbara Johnson, Education, Prince Edward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Randolph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Lail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/Retail, Lunenburg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Charles Majors,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/Financial Services, Danville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James McClain,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/Energy, Martinsville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Ronald Roark, Public/Locality, Nottoway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Al Roberts, Public/Workforce, Brunswick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Larry Ryder,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/Manufacturing,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Henry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8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1825" y="914400"/>
            <a:ext cx="95818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SOUTHERN VIRGINIA GO REGION 3 COUNCIL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MEMBERS (cont.)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Roger Scott,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/Tool Distribution, Amelia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Karl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Stauber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Non-Profit, Danville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Sherry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Swinson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Higher Education, Prince Edward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Bob Timmons, Public/Locality, Prince Edward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Denise Taylor-Forrest,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/Manufacturing, Halifax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Telly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Tucker, Economic Development, Danville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Lauren Willis,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/Finance, Charlotte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Dennis Witt, Civic, Halifax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Nicole Young,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Business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/Financial Services, Brunswick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1825" y="914400"/>
            <a:ext cx="958188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Region 3 Advisory Committee Chairmen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Education &amp; Workforce: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Dr. Barbara Johnson, Dennis Witt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Economic Development Professionals:  </a:t>
            </a:r>
            <a:r>
              <a:rPr lang="en-US" sz="2000" i="1" dirty="0" err="1" smtClean="0">
                <a:solidFill>
                  <a:schemeClr val="accent1">
                    <a:lumMod val="50000"/>
                  </a:schemeClr>
                </a:solidFill>
              </a:rPr>
              <a:t>Telly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 Tucker, Bob Timmons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Local Government &amp; Planning Districts: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Ronnie Roark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Legislative, State Boards &amp; Commissions: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Tim Clark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Community Leaders: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Scott Burnette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Large Business Employers: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Denise Taylor-Forrest, Larry Ryder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Young Leaders:  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James McClain, Nicole Young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Council Committee Liaisons: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Al Roberts: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Education &amp; Workforce;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Legislative, State Boards &amp;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Commissions;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Large Business Employers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Sherry </a:t>
            </a:r>
            <a:r>
              <a:rPr lang="en-US" sz="2000" i="1" dirty="0" err="1" smtClean="0">
                <a:solidFill>
                  <a:schemeClr val="accent1">
                    <a:lumMod val="50000"/>
                  </a:schemeClr>
                </a:solidFill>
              </a:rPr>
              <a:t>Swinson</a:t>
            </a:r>
            <a:r>
              <a:rPr lang="en-US" sz="2000" i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Local Government, Community Leaders, Young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Leaders, Economic Development Professionals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1977" y="682580"/>
            <a:ext cx="9581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Region 3 Advisory Committee Roles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74630" y="1254590"/>
            <a:ext cx="8718997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u="sng" dirty="0">
                <a:ea typeface="Calibri" panose="020F0502020204030204" pitchFamily="34" charset="0"/>
                <a:cs typeface="Calibri" panose="020F0502020204030204" pitchFamily="34" charset="0"/>
              </a:rPr>
              <a:t>Provide direct input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into the Economic Growth and Diversification Plan </a:t>
            </a:r>
            <a:r>
              <a:rPr lang="en-US" sz="2400" dirty="0" smtClean="0">
                <a:ea typeface="Calibri" panose="020F0502020204030204" pitchFamily="34" charset="0"/>
                <a:cs typeface="Calibri" panose="020F0502020204030204" pitchFamily="34" charset="0"/>
              </a:rPr>
              <a:t>development </a:t>
            </a:r>
            <a:r>
              <a:rPr lang="en-US" sz="2400" i="1" dirty="0" smtClean="0">
                <a:ea typeface="Calibri" panose="020F0502020204030204" pitchFamily="34" charset="0"/>
                <a:cs typeface="Calibri" panose="020F0502020204030204" pitchFamily="34" charset="0"/>
              </a:rPr>
              <a:t>(completed)</a:t>
            </a:r>
            <a:endParaRPr lang="en-US" sz="2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u="sng" dirty="0">
                <a:ea typeface="Calibri" panose="020F0502020204030204" pitchFamily="34" charset="0"/>
                <a:cs typeface="Calibri" panose="020F0502020204030204" pitchFamily="34" charset="0"/>
              </a:rPr>
              <a:t>Assist in identifying projects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for the Southern Virginia Regional Council to consider for investment of </a:t>
            </a:r>
            <a:r>
              <a:rPr lang="en-US" sz="2400" dirty="0" smtClean="0">
                <a:ea typeface="Calibri" panose="020F0502020204030204" pitchFamily="34" charset="0"/>
                <a:cs typeface="Calibri" panose="020F0502020204030204" pitchFamily="34" charset="0"/>
              </a:rPr>
              <a:t>funds </a:t>
            </a:r>
            <a:r>
              <a:rPr lang="en-US" sz="2400" i="1" dirty="0" smtClean="0">
                <a:ea typeface="Calibri" panose="020F0502020204030204" pitchFamily="34" charset="0"/>
                <a:cs typeface="Calibri" panose="020F0502020204030204" pitchFamily="34" charset="0"/>
              </a:rPr>
              <a:t>(ongoing)</a:t>
            </a: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Be available to </a:t>
            </a:r>
            <a:r>
              <a:rPr lang="en-US" sz="2400" u="sng" dirty="0">
                <a:ea typeface="Calibri" panose="020F0502020204030204" pitchFamily="34" charset="0"/>
                <a:cs typeface="Calibri" panose="020F0502020204030204" pitchFamily="34" charset="0"/>
              </a:rPr>
              <a:t>serve as members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of the Project Review </a:t>
            </a:r>
            <a:r>
              <a:rPr lang="en-US" sz="2400" dirty="0" smtClean="0">
                <a:ea typeface="Calibri" panose="020F0502020204030204" pitchFamily="34" charset="0"/>
                <a:cs typeface="Calibri" panose="020F0502020204030204" pitchFamily="34" charset="0"/>
              </a:rPr>
              <a:t>Panel </a:t>
            </a:r>
            <a:r>
              <a:rPr lang="en-US" sz="2400" i="1" dirty="0" smtClean="0">
                <a:ea typeface="Calibri" panose="020F0502020204030204" pitchFamily="34" charset="0"/>
                <a:cs typeface="Calibri" panose="020F0502020204030204" pitchFamily="34" charset="0"/>
              </a:rPr>
              <a:t>(2 committees represented in Round 1)</a:t>
            </a: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Assist the Support Organization in </a:t>
            </a:r>
            <a:r>
              <a:rPr lang="en-US" sz="2400" u="sng" dirty="0">
                <a:ea typeface="Calibri" panose="020F0502020204030204" pitchFamily="34" charset="0"/>
                <a:cs typeface="Calibri" panose="020F0502020204030204" pitchFamily="34" charset="0"/>
              </a:rPr>
              <a:t>assessing the impact of </a:t>
            </a:r>
            <a:r>
              <a:rPr lang="en-US" sz="2400" u="sng" dirty="0" smtClean="0">
                <a:ea typeface="Calibri" panose="020F0502020204030204" pitchFamily="34" charset="0"/>
                <a:cs typeface="Calibri" panose="020F0502020204030204" pitchFamily="34" charset="0"/>
              </a:rPr>
              <a:t>projects </a:t>
            </a:r>
            <a:r>
              <a:rPr lang="en-US" sz="2400" i="1" dirty="0" smtClean="0">
                <a:ea typeface="Calibri" panose="020F0502020204030204" pitchFamily="34" charset="0"/>
                <a:cs typeface="Calibri" panose="020F0502020204030204" pitchFamily="34" charset="0"/>
              </a:rPr>
              <a:t>(2 committees represented in Round 1)</a:t>
            </a: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Serve as a </a:t>
            </a:r>
            <a:r>
              <a:rPr lang="en-US" sz="2400" u="sng" dirty="0">
                <a:ea typeface="Calibri" panose="020F0502020204030204" pitchFamily="34" charset="0"/>
                <a:cs typeface="Calibri" panose="020F0502020204030204" pitchFamily="34" charset="0"/>
              </a:rPr>
              <a:t>communication channel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to/from stakeholders in all parts of the Southern Virginia </a:t>
            </a:r>
            <a:r>
              <a:rPr lang="en-US" sz="2400" dirty="0" smtClean="0">
                <a:ea typeface="Calibri" panose="020F0502020204030204" pitchFamily="34" charset="0"/>
                <a:cs typeface="Calibri" panose="020F0502020204030204" pitchFamily="34" charset="0"/>
              </a:rPr>
              <a:t>Region </a:t>
            </a:r>
            <a:r>
              <a:rPr lang="en-US" sz="2400" i="1" dirty="0" smtClean="0">
                <a:ea typeface="Calibri" panose="020F0502020204030204" pitchFamily="34" charset="0"/>
                <a:cs typeface="Calibri" panose="020F0502020204030204" pitchFamily="34" charset="0"/>
              </a:rPr>
              <a:t>(ongoing)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0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201" y="2306459"/>
            <a:ext cx="963339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Organizational Actions</a:t>
            </a: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5009" y="772733"/>
            <a:ext cx="985233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Region 3 Actions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Three Requests for Proposals currently underway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Communications, Branding &amp; Marketing Strategy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(In negotiations)</a:t>
            </a:r>
            <a:endParaRPr lang="en-US" sz="3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Areas of Critical Need Assessments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High-Value Wood Products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(GENEDGE, complete by July, 2018)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Apprenticeships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(Institute for Advanced Learning &amp; Research; complete by July, 2018)</a:t>
            </a:r>
            <a:endParaRPr lang="en-US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Cyber Infrastructure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(on hold until clarification from State Board)</a:t>
            </a:r>
            <a:endParaRPr lang="en-US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5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367" y="540913"/>
            <a:ext cx="9581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2018 Calendar Primary Dates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111343"/>
              </p:ext>
            </p:extLst>
          </p:nvPr>
        </p:nvGraphicFramePr>
        <p:xfrm>
          <a:off x="1287887" y="1244107"/>
          <a:ext cx="9337362" cy="5065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091"/>
                <a:gridCol w="5709271"/>
              </a:tblGrid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 2 Project Solicitation Opens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Round 2 Instructional</a:t>
                      </a:r>
                      <a:r>
                        <a:rPr lang="en-US" baseline="0" dirty="0" smtClean="0"/>
                        <a:t> Webinar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March 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Council meeting</a:t>
                      </a:r>
                      <a:r>
                        <a:rPr lang="en-US" b="1" baseline="0" dirty="0" smtClean="0"/>
                        <a:t> including GO-TEC presentation (invited)</a:t>
                      </a:r>
                      <a:endParaRPr lang="en-US" b="1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April 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Round 2</a:t>
                      </a:r>
                      <a:r>
                        <a:rPr lang="en-US" b="1" baseline="0" dirty="0" smtClean="0"/>
                        <a:t> Project Applications Due</a:t>
                      </a:r>
                      <a:endParaRPr lang="en-US" b="1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 Board (Competitive and Per Capita)</a:t>
                      </a:r>
                      <a:endParaRPr lang="en-US" dirty="0"/>
                    </a:p>
                  </a:txBody>
                  <a:tcPr/>
                </a:tc>
              </a:tr>
              <a:tr h="6021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Executive Committee (Applicant</a:t>
                      </a:r>
                      <a:r>
                        <a:rPr lang="en-US" baseline="0" dirty="0" smtClean="0"/>
                        <a:t> Presentations OPEN session)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 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Council Annual Meeting and Project</a:t>
                      </a:r>
                      <a:r>
                        <a:rPr lang="en-US" baseline="0" dirty="0" smtClean="0"/>
                        <a:t> Reviews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 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 Board (</a:t>
                      </a:r>
                      <a:r>
                        <a:rPr lang="en-US" baseline="0" dirty="0" smtClean="0"/>
                        <a:t>Per Capita)</a:t>
                      </a:r>
                      <a:endParaRPr lang="en-US" dirty="0"/>
                    </a:p>
                  </a:txBody>
                  <a:tcPr/>
                </a:tc>
              </a:tr>
              <a:tr h="47314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June 21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Region 3 All Hands Meeting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55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614" y="528034"/>
            <a:ext cx="9581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2018 Calendar Primary Dates (continued)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462383"/>
              </p:ext>
            </p:extLst>
          </p:nvPr>
        </p:nvGraphicFramePr>
        <p:xfrm>
          <a:off x="1287887" y="1082627"/>
          <a:ext cx="9427335" cy="5165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050"/>
                <a:gridCol w="5764285"/>
              </a:tblGrid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Executive Committee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r>
                        <a:rPr lang="en-US" baseline="0" dirty="0" smtClean="0"/>
                        <a:t>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Council Meeting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August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 Board (Competitive</a:t>
                      </a:r>
                      <a:r>
                        <a:rPr lang="en-US" baseline="0" dirty="0" smtClean="0"/>
                        <a:t> and Per Capita)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September TBD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Advisory Committee Meetings</a:t>
                      </a:r>
                      <a:endParaRPr lang="en-US" b="1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Council Meeting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October</a:t>
                      </a:r>
                      <a:r>
                        <a:rPr lang="en-US" baseline="0" dirty="0" smtClean="0"/>
                        <a:t> 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 Board (Per Capita)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October 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Executive Committee</a:t>
                      </a:r>
                      <a:endParaRPr lang="en-US" dirty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November 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Council Meeting</a:t>
                      </a:r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December</a:t>
                      </a:r>
                      <a:r>
                        <a:rPr lang="en-US" baseline="0" dirty="0" smtClean="0"/>
                        <a:t>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 Board (Competitive</a:t>
                      </a:r>
                      <a:r>
                        <a:rPr lang="en-US" baseline="0" dirty="0" smtClean="0"/>
                        <a:t> and Per Capita)</a:t>
                      </a:r>
                      <a:endParaRPr lang="en-US" dirty="0" smtClean="0"/>
                    </a:p>
                  </a:txBody>
                  <a:tcPr/>
                </a:tc>
              </a:tr>
              <a:tr h="4696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December 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Executive Committee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5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201" y="2306459"/>
            <a:ext cx="96333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Region 3</a:t>
            </a:r>
          </a:p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Growth &amp; Diversification Plan</a:t>
            </a:r>
          </a:p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Areas of Critical Need</a:t>
            </a: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900531"/>
            <a:ext cx="9903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Region 3 Growth </a:t>
            </a:r>
            <a:r>
              <a:rPr lang="en-US" sz="3600" b="1" u="sng" dirty="0">
                <a:solidFill>
                  <a:schemeClr val="accent1">
                    <a:lumMod val="50000"/>
                  </a:schemeClr>
                </a:solidFill>
              </a:rPr>
              <a:t>&amp; Diversification Plan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algn="ctr"/>
            <a:r>
              <a:rPr lang="en-US" sz="4000" b="1" dirty="0" smtClean="0"/>
              <a:t>Greatest Opportunity:</a:t>
            </a:r>
          </a:p>
          <a:p>
            <a:pPr algn="ctr"/>
            <a:r>
              <a:rPr lang="en-US" sz="4000" dirty="0" smtClean="0"/>
              <a:t>Align Workforce/Talent with Economic Development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 smtClean="0"/>
              <a:t>Greatest Gap:</a:t>
            </a:r>
          </a:p>
          <a:p>
            <a:pPr algn="ctr"/>
            <a:r>
              <a:rPr lang="en-US" sz="4000" dirty="0" smtClean="0"/>
              <a:t>Aging &amp; Shrinking Population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186" y="605308"/>
            <a:ext cx="11075831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Topics for Review</a:t>
            </a:r>
          </a:p>
          <a:p>
            <a:pPr algn="ctr"/>
            <a:endParaRPr lang="en-US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4400" i="1" dirty="0" smtClean="0">
                <a:solidFill>
                  <a:schemeClr val="accent1">
                    <a:lumMod val="50000"/>
                  </a:schemeClr>
                </a:solidFill>
              </a:rPr>
              <a:t>GO Virginia Overview</a:t>
            </a:r>
          </a:p>
          <a:p>
            <a:pPr algn="ctr"/>
            <a:r>
              <a:rPr lang="en-US" sz="4400" i="1" dirty="0" smtClean="0">
                <a:solidFill>
                  <a:schemeClr val="accent1">
                    <a:lumMod val="50000"/>
                  </a:schemeClr>
                </a:solidFill>
              </a:rPr>
              <a:t>Organizational Updates</a:t>
            </a:r>
          </a:p>
          <a:p>
            <a:pPr algn="ctr"/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Growth &amp; Diversification Plan Areas of Critical Need</a:t>
            </a:r>
          </a:p>
          <a:p>
            <a:pPr algn="ctr"/>
            <a:r>
              <a:rPr lang="en-US" sz="4400" i="1" dirty="0" smtClean="0">
                <a:solidFill>
                  <a:schemeClr val="accent1">
                    <a:lumMod val="50000"/>
                  </a:schemeClr>
                </a:solidFill>
              </a:rPr>
              <a:t>Results 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of Round 1 Project Solicitation</a:t>
            </a:r>
          </a:p>
          <a:p>
            <a:pPr algn="ctr"/>
            <a:r>
              <a:rPr lang="en-US" sz="4400" i="1" dirty="0" smtClean="0">
                <a:solidFill>
                  <a:schemeClr val="accent1">
                    <a:lumMod val="50000"/>
                  </a:schemeClr>
                </a:solidFill>
              </a:rPr>
              <a:t>Round 2 Project Solicitation Timeline</a:t>
            </a:r>
          </a:p>
          <a:p>
            <a:pPr algn="ctr"/>
            <a:r>
              <a:rPr lang="en-US" sz="4400" i="1" dirty="0" smtClean="0">
                <a:solidFill>
                  <a:schemeClr val="accent1">
                    <a:lumMod val="50000"/>
                  </a:schemeClr>
                </a:solidFill>
              </a:rPr>
              <a:t>How can you Help?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764" y="759854"/>
            <a:ext cx="99038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Growth &amp; Diversification Plan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algn="ctr"/>
            <a:r>
              <a:rPr lang="en-US" sz="4000" b="1" i="1" dirty="0" smtClean="0"/>
              <a:t>Areas of Critical Opportunity</a:t>
            </a:r>
          </a:p>
          <a:p>
            <a:pPr algn="ctr"/>
            <a:endParaRPr lang="en-US" sz="4000" b="1" i="1" dirty="0" smtClean="0"/>
          </a:p>
          <a:p>
            <a:pPr lvl="1" algn="ctr"/>
            <a:r>
              <a:rPr lang="en-US" sz="4000" dirty="0" smtClean="0"/>
              <a:t>Workforce Talent &amp; Recruitment</a:t>
            </a:r>
          </a:p>
          <a:p>
            <a:pPr lvl="1" algn="ctr"/>
            <a:r>
              <a:rPr lang="en-US" sz="4000" dirty="0" smtClean="0"/>
              <a:t>Sectoral Development</a:t>
            </a:r>
          </a:p>
          <a:p>
            <a:pPr lvl="1" algn="ctr"/>
            <a:r>
              <a:rPr lang="en-US" sz="4000" dirty="0" smtClean="0"/>
              <a:t>Cyber Infrastructure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3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764" y="759854"/>
            <a:ext cx="990385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Growth </a:t>
            </a:r>
            <a:r>
              <a:rPr lang="en-US" sz="3600" b="1" u="sng" dirty="0">
                <a:solidFill>
                  <a:schemeClr val="accent1">
                    <a:lumMod val="50000"/>
                  </a:schemeClr>
                </a:solidFill>
              </a:rPr>
              <a:t>&amp; Diversification Plan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algn="ctr"/>
            <a:r>
              <a:rPr lang="en-US" sz="3600" b="1" i="1" dirty="0" smtClean="0"/>
              <a:t>Workforce Talent &amp; Recruitment</a:t>
            </a:r>
          </a:p>
          <a:p>
            <a:pPr lvl="1" algn="ctr"/>
            <a:endParaRPr lang="en-US" sz="3600" dirty="0" smtClean="0"/>
          </a:p>
          <a:p>
            <a:pPr lvl="1" algn="ctr"/>
            <a:r>
              <a:rPr lang="en-US" sz="3600" dirty="0" smtClean="0"/>
              <a:t>Sector Partnerships</a:t>
            </a:r>
          </a:p>
          <a:p>
            <a:pPr lvl="1" algn="ctr"/>
            <a:r>
              <a:rPr lang="en-US" sz="3600" dirty="0" smtClean="0"/>
              <a:t>Work-Based Learning Experience</a:t>
            </a:r>
          </a:p>
          <a:p>
            <a:pPr lvl="1" algn="ctr"/>
            <a:r>
              <a:rPr lang="en-US" sz="3600" dirty="0" smtClean="0"/>
              <a:t>Talent Recruitment</a:t>
            </a:r>
          </a:p>
          <a:p>
            <a:pPr lvl="1" algn="ctr"/>
            <a:r>
              <a:rPr lang="en-US" sz="3600" dirty="0" smtClean="0"/>
              <a:t>Most Prominent Gig-Speed Region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764" y="759854"/>
            <a:ext cx="990385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Growth </a:t>
            </a:r>
            <a:r>
              <a:rPr lang="en-US" sz="3600" b="1" u="sng" dirty="0">
                <a:solidFill>
                  <a:schemeClr val="accent1">
                    <a:lumMod val="50000"/>
                  </a:schemeClr>
                </a:solidFill>
              </a:rPr>
              <a:t>&amp; Diversification Plan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algn="ctr"/>
            <a:r>
              <a:rPr lang="en-US" sz="3600" b="1" i="1" dirty="0" smtClean="0"/>
              <a:t>Sectoral Development</a:t>
            </a:r>
          </a:p>
          <a:p>
            <a:pPr lvl="1" algn="ctr"/>
            <a:r>
              <a:rPr lang="en-US" sz="3200" dirty="0" smtClean="0"/>
              <a:t>Business Services/IT Data Centers</a:t>
            </a:r>
          </a:p>
          <a:p>
            <a:pPr lvl="1" algn="ctr"/>
            <a:r>
              <a:rPr lang="en-US" sz="3200" dirty="0" smtClean="0"/>
              <a:t>Advanced Manufacturing &amp; Materials</a:t>
            </a:r>
          </a:p>
          <a:p>
            <a:pPr lvl="2" algn="ctr"/>
            <a:r>
              <a:rPr lang="en-US" sz="2400" i="1" dirty="0" smtClean="0"/>
              <a:t>Aerospace</a:t>
            </a:r>
          </a:p>
          <a:p>
            <a:pPr lvl="2" algn="ctr"/>
            <a:r>
              <a:rPr lang="en-US" sz="2400" i="1" dirty="0" smtClean="0"/>
              <a:t>Production Technology</a:t>
            </a:r>
          </a:p>
          <a:p>
            <a:pPr lvl="2" algn="ctr"/>
            <a:r>
              <a:rPr lang="en-US" sz="2400" i="1" dirty="0" smtClean="0"/>
              <a:t>Lighting &amp; Electrical Equipment</a:t>
            </a:r>
          </a:p>
          <a:p>
            <a:pPr lvl="2" algn="ctr"/>
            <a:r>
              <a:rPr lang="en-US" sz="2400" i="1" dirty="0" smtClean="0"/>
              <a:t>Automotive/OTR Trucks</a:t>
            </a:r>
          </a:p>
          <a:p>
            <a:pPr lvl="2" algn="ctr"/>
            <a:r>
              <a:rPr lang="en-US" sz="2400" i="1" dirty="0" smtClean="0"/>
              <a:t>Biopharmaceuticals</a:t>
            </a:r>
          </a:p>
          <a:p>
            <a:pPr lvl="1" algn="ctr"/>
            <a:r>
              <a:rPr lang="en-US" sz="3200" dirty="0" smtClean="0"/>
              <a:t>High Value Natural Resource Products</a:t>
            </a:r>
          </a:p>
          <a:p>
            <a:pPr lvl="1" algn="ctr"/>
            <a:r>
              <a:rPr lang="en-US" sz="3200" dirty="0" smtClean="0"/>
              <a:t>Health Care*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0766" y="965916"/>
            <a:ext cx="942733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Growth </a:t>
            </a:r>
            <a:r>
              <a:rPr lang="en-US" sz="3600" b="1" u="sng" dirty="0">
                <a:solidFill>
                  <a:schemeClr val="accent1">
                    <a:lumMod val="50000"/>
                  </a:schemeClr>
                </a:solidFill>
              </a:rPr>
              <a:t>&amp; Diversification Plan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lvl="1" algn="ctr"/>
            <a:r>
              <a:rPr lang="en-US" sz="3600" b="1" i="1" dirty="0" smtClean="0"/>
              <a:t>Cyber Infrastructure</a:t>
            </a:r>
          </a:p>
          <a:p>
            <a:pPr lvl="2" algn="ctr"/>
            <a:endParaRPr lang="en-US" sz="3200" dirty="0" smtClean="0"/>
          </a:p>
          <a:p>
            <a:pPr algn="ctr"/>
            <a:r>
              <a:rPr lang="en-US" sz="3200" dirty="0" smtClean="0"/>
              <a:t>Regional Solutions for Broadband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Improve Business Climate for Broadband Coverage By Focusing On Business Climate Issues that Attract:</a:t>
            </a:r>
          </a:p>
          <a:p>
            <a:pPr lvl="1" algn="ctr"/>
            <a:r>
              <a:rPr lang="en-US" sz="3200" dirty="0" smtClean="0"/>
              <a:t>Middle-Mile Technology Companies</a:t>
            </a:r>
          </a:p>
          <a:p>
            <a:pPr lvl="1" algn="ctr"/>
            <a:r>
              <a:rPr lang="en-US" sz="3200" dirty="0" smtClean="0"/>
              <a:t>Last-Mile Technology Companies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201" y="2306459"/>
            <a:ext cx="963339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Results of Round 1</a:t>
            </a:r>
          </a:p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Project Solicitation Process</a:t>
            </a: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900531"/>
            <a:ext cx="9903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Summary of Project Applications</a:t>
            </a:r>
            <a:endParaRPr lang="en-US" sz="36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algn="ctr"/>
            <a:r>
              <a:rPr lang="en-US" sz="4000" b="1" i="1" u="sng" dirty="0" smtClean="0"/>
              <a:t>5 Applications Received</a:t>
            </a:r>
          </a:p>
          <a:p>
            <a:pPr algn="ctr"/>
            <a:r>
              <a:rPr lang="en-US" sz="4000" dirty="0" smtClean="0"/>
              <a:t>3 in Talent Development</a:t>
            </a:r>
          </a:p>
          <a:p>
            <a:pPr algn="ctr"/>
            <a:r>
              <a:rPr lang="en-US" sz="4000" dirty="0" smtClean="0"/>
              <a:t>1 in Cyber Deployment</a:t>
            </a:r>
          </a:p>
          <a:p>
            <a:pPr algn="ctr"/>
            <a:r>
              <a:rPr lang="en-US" sz="4000" dirty="0" smtClean="0"/>
              <a:t>1 in Infrastructure Development</a:t>
            </a:r>
          </a:p>
          <a:p>
            <a:pPr algn="ctr"/>
            <a:r>
              <a:rPr lang="en-US" sz="4000" b="1" i="1" u="sng" dirty="0" smtClean="0"/>
              <a:t>Geographic Distribution</a:t>
            </a:r>
          </a:p>
          <a:p>
            <a:pPr algn="ctr"/>
            <a:r>
              <a:rPr lang="en-US" sz="4000" dirty="0" smtClean="0"/>
              <a:t>All 5 applications from western sub-region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900531"/>
            <a:ext cx="9903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Summary of Round 1 Project Solicitation</a:t>
            </a:r>
            <a:endParaRPr lang="en-US" sz="36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algn="ctr"/>
            <a:r>
              <a:rPr lang="en-US" sz="4000" b="1" i="1" u="sng" dirty="0" smtClean="0"/>
              <a:t>Total Funding Requested</a:t>
            </a:r>
          </a:p>
          <a:p>
            <a:pPr algn="ctr"/>
            <a:r>
              <a:rPr lang="en-US" sz="4000" dirty="0" smtClean="0"/>
              <a:t>$1.465 million</a:t>
            </a:r>
          </a:p>
          <a:p>
            <a:pPr algn="ctr"/>
            <a:r>
              <a:rPr lang="en-US" sz="4000" b="1" i="1" u="sng" dirty="0" smtClean="0"/>
              <a:t>Total Funding Available</a:t>
            </a:r>
          </a:p>
          <a:p>
            <a:pPr algn="ctr"/>
            <a:r>
              <a:rPr lang="en-US" sz="4000" dirty="0" smtClean="0"/>
              <a:t>$720,000</a:t>
            </a:r>
          </a:p>
          <a:p>
            <a:pPr algn="ctr"/>
            <a:r>
              <a:rPr lang="en-US" sz="4000" b="1" i="1" u="sng" dirty="0" smtClean="0"/>
              <a:t>Total Funding Approved</a:t>
            </a:r>
          </a:p>
          <a:p>
            <a:pPr algn="ctr"/>
            <a:r>
              <a:rPr lang="en-US" sz="4000" dirty="0" smtClean="0"/>
              <a:t>$648,000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900531"/>
            <a:ext cx="990385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Summary of Project Applications</a:t>
            </a:r>
            <a:endParaRPr lang="en-US" sz="36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b="1" i="1" u="sng" dirty="0" smtClean="0"/>
          </a:p>
          <a:p>
            <a:pPr algn="ctr"/>
            <a:r>
              <a:rPr lang="en-US" sz="3200" b="1" i="1" u="sng" dirty="0" smtClean="0"/>
              <a:t>Total  Match Funding Leveraged</a:t>
            </a:r>
          </a:p>
          <a:p>
            <a:pPr algn="ctr"/>
            <a:r>
              <a:rPr lang="en-US" sz="3200" dirty="0" smtClean="0"/>
              <a:t>$10.9 million</a:t>
            </a:r>
          </a:p>
          <a:p>
            <a:pPr algn="ctr"/>
            <a:r>
              <a:rPr lang="en-US" sz="3200" b="1" i="1" u="sng" dirty="0" smtClean="0"/>
              <a:t># Local Partners Engaged/Application</a:t>
            </a:r>
          </a:p>
          <a:p>
            <a:pPr algn="ctr"/>
            <a:r>
              <a:rPr lang="en-US" sz="3200" dirty="0" smtClean="0"/>
              <a:t>Project A: 3 localities</a:t>
            </a:r>
          </a:p>
          <a:p>
            <a:pPr algn="ctr"/>
            <a:r>
              <a:rPr lang="en-US" sz="3200" dirty="0" smtClean="0"/>
              <a:t>Project B: 3 localities</a:t>
            </a:r>
          </a:p>
          <a:p>
            <a:pPr algn="ctr"/>
            <a:r>
              <a:rPr lang="en-US" sz="3200" b="1" i="1" dirty="0" smtClean="0"/>
              <a:t>Project C: 15 localities</a:t>
            </a:r>
          </a:p>
          <a:p>
            <a:pPr algn="ctr"/>
            <a:r>
              <a:rPr lang="en-US" sz="3200" dirty="0" smtClean="0"/>
              <a:t>Project D: 2 localities</a:t>
            </a:r>
          </a:p>
          <a:p>
            <a:pPr algn="ctr"/>
            <a:r>
              <a:rPr lang="en-US" sz="3200" dirty="0" smtClean="0"/>
              <a:t>Project E: 4 localities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4716" y="631065"/>
            <a:ext cx="958188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ROUND 1 PROJECT REVIEW TEAM</a:t>
            </a:r>
          </a:p>
          <a:p>
            <a:pPr algn="ctr"/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Karl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Stauber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Region 3 Council Member (Co-Chair)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Lauren Willis, Region 3 Council Member (Co-Chair)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Jordan Miles, Piedmont Senior Resources (Young Leader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Advisory Committee Representative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John Parkinson, CEO Drake Extrusion (Large Business Employer Advisory Committee Representative)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ctr"/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SUBJECT MATTER EXPERTS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Jeff Brown, Director of Workforce Development, Governor’s Office (Workforce)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Shervin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Gerami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, CEO,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Teleworld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Solutions (IT/Broadband)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Glen “Skip” Skinner, Blue Ridge Advisory Services Group (Sites &amp; Infrastructure)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62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900531"/>
            <a:ext cx="990385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u="sng" dirty="0" smtClean="0"/>
              <a:t>Project Approved</a:t>
            </a:r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GO-TEC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Expands existing curriculum offered by 6 higher education partners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Builds regional training system of scale in IT and Advanced Manufacturing from middle school thru Capstone 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Incorporates entire footprint of Region 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Substantial match commitments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738" y="759853"/>
            <a:ext cx="99811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GO VIRGINIA</a:t>
            </a: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i="1" u="sng" dirty="0" smtClean="0">
                <a:solidFill>
                  <a:schemeClr val="accent1">
                    <a:lumMod val="50000"/>
                  </a:schemeClr>
                </a:solidFill>
              </a:rPr>
              <a:t>Business-led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bipartisan initiative providing framework for strengthening economy in Virginia’s regions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Represents a new approach to economic development in Virginia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Incentivizes collaboration for initiatives that create high-paying jobs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Preserves local autonomy; uses incentives, not mandates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www.dhcd.virginia.gov/index.php/go-virginia.html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0321" y="758864"/>
            <a:ext cx="990385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Lessons Learned from Round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Earlier promotion of solicitation for applications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Timing: be aware of impact of holidays on timetable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Simplify and align project application template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Clarify definitions (i.e. “locality”)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Provide more real-time coaching to applicants as project applications are developed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Incorporate an opportunity for applicants to present to Council or Executive Committee early in process, to set context of reason for application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Identify Subject Matter Experts earlier in timeline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Maintain solicitation process in closed sessions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0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201" y="2306459"/>
            <a:ext cx="963339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Round 2</a:t>
            </a:r>
          </a:p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Project Solicitation Timeline</a:t>
            </a: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400" dirty="0" smtClean="0"/>
              <a:t> Tim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3046" y="759854"/>
            <a:ext cx="1090246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</a:rPr>
              <a:t>Region 3 Round 2 Funds Available</a:t>
            </a:r>
          </a:p>
          <a:p>
            <a:pPr algn="ctr"/>
            <a:endParaRPr lang="en-US" sz="36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Round 2 Total Funding</a:t>
            </a:r>
          </a:p>
          <a:p>
            <a:pPr algn="ctr"/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</a:rPr>
              <a:t>Dependent upon Results Of 2018 State Budget Actions</a:t>
            </a:r>
          </a:p>
          <a:p>
            <a:pPr algn="ctr"/>
            <a:endParaRPr lang="en-US" sz="36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7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9098" y="759854"/>
            <a:ext cx="963339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Project General Criteria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Align with Areas of Critical Opportunity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Demonstrate Regional Collaboration and Impact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Result in Higher-Paying Jobs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Types of Applications</a:t>
            </a: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Requests for Ideas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(welcomed any time)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Enhanced Capacity-Building (approval at Council level)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Per Capita Projects</a:t>
            </a:r>
          </a:p>
          <a:p>
            <a:pPr algn="ctr"/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State Competitive Projects</a:t>
            </a:r>
            <a:endParaRPr lang="en-US" sz="3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4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549" y="669701"/>
            <a:ext cx="1095992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TIMELINE OF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March 1 </a:t>
            </a:r>
            <a:r>
              <a:rPr lang="en-US" sz="2000" dirty="0" smtClean="0"/>
              <a:t>– </a:t>
            </a:r>
            <a:r>
              <a:rPr lang="en-US" sz="2000" i="1" dirty="0" smtClean="0"/>
              <a:t>Round 2</a:t>
            </a:r>
            <a:r>
              <a:rPr lang="en-US" sz="2000" dirty="0" smtClean="0"/>
              <a:t> Project Solicitation Announced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March 7 </a:t>
            </a:r>
            <a:r>
              <a:rPr lang="en-US" sz="2000" dirty="0" smtClean="0"/>
              <a:t>– “How To Apply” Webinar, 9AM (posted on SPDC Website)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March 7 – April 2 </a:t>
            </a:r>
            <a:r>
              <a:rPr lang="en-US" sz="2000" dirty="0" smtClean="0"/>
              <a:t>– Applicant discussions with Region 3 staff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April 2 </a:t>
            </a:r>
            <a:r>
              <a:rPr lang="en-US" sz="2000" dirty="0" smtClean="0"/>
              <a:t> – </a:t>
            </a:r>
            <a:r>
              <a:rPr lang="en-US" sz="2000" i="1" dirty="0" smtClean="0"/>
              <a:t>Round 2</a:t>
            </a:r>
            <a:r>
              <a:rPr lang="en-US" sz="2000" dirty="0" smtClean="0"/>
              <a:t> Project Applications Due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April 3 – April 11 </a:t>
            </a:r>
            <a:r>
              <a:rPr lang="en-US" sz="2000" dirty="0" smtClean="0"/>
              <a:t> –  Staff Review for Qualifying Criteria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April 11 – 25 </a:t>
            </a:r>
            <a:r>
              <a:rPr lang="en-US" sz="2000" dirty="0" smtClean="0"/>
              <a:t>- Review Team/Subject Matter Experts’ Individual Review of </a:t>
            </a:r>
            <a:r>
              <a:rPr lang="en-US" sz="2000" i="1" dirty="0" smtClean="0"/>
              <a:t>Round 2</a:t>
            </a:r>
            <a:r>
              <a:rPr lang="en-US" sz="2000" dirty="0" smtClean="0"/>
              <a:t>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April 18 </a:t>
            </a:r>
            <a:r>
              <a:rPr lang="en-US" sz="2000" dirty="0" smtClean="0"/>
              <a:t> –  Executive Committee Meeting; Applicant Overview Presentations (OPEN SESSION/new step)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April 25 </a:t>
            </a:r>
            <a:r>
              <a:rPr lang="en-US" sz="2000" dirty="0" smtClean="0"/>
              <a:t>- Review Team Meeting for </a:t>
            </a:r>
            <a:r>
              <a:rPr lang="en-US" sz="2000" i="1" dirty="0" smtClean="0"/>
              <a:t>Round 2</a:t>
            </a:r>
            <a:r>
              <a:rPr lang="en-US" sz="2000" dirty="0" smtClean="0"/>
              <a:t> (evaluation and scoring)</a:t>
            </a:r>
            <a:endParaRPr lang="en-US" sz="2000" i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May 16 </a:t>
            </a:r>
            <a:r>
              <a:rPr lang="en-US" sz="2000" dirty="0" smtClean="0"/>
              <a:t>– Region 3 Council review and approve </a:t>
            </a:r>
            <a:r>
              <a:rPr lang="en-US" sz="2000" i="1" dirty="0" smtClean="0"/>
              <a:t>Round 2 </a:t>
            </a:r>
            <a:r>
              <a:rPr lang="en-US" sz="2000" dirty="0" smtClean="0"/>
              <a:t>Applications for recommendation to State Board and/or Council Approval of Enhanced Capacity Grants under $100K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July 13 </a:t>
            </a:r>
            <a:r>
              <a:rPr lang="en-US" sz="2000" dirty="0" smtClean="0"/>
              <a:t>– </a:t>
            </a:r>
            <a:r>
              <a:rPr lang="en-US" sz="2000" i="1" dirty="0" smtClean="0"/>
              <a:t>Round 2</a:t>
            </a:r>
            <a:r>
              <a:rPr lang="en-US" sz="2000" dirty="0" smtClean="0"/>
              <a:t> Applications Submitted to DHCD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June 27  </a:t>
            </a:r>
            <a:r>
              <a:rPr lang="en-US" sz="2000" dirty="0" smtClean="0"/>
              <a:t>– Executive Committee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August 14 </a:t>
            </a:r>
            <a:r>
              <a:rPr lang="en-US" sz="2000" dirty="0" smtClean="0"/>
              <a:t>– State Board Approves Round 2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943" y="756440"/>
            <a:ext cx="1098567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ROUND 2 PROJECT EVALUATION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March - April: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Applications prepared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Questions received and responded to by Contract Staff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April 18 </a:t>
            </a:r>
            <a:r>
              <a:rPr lang="en-US" sz="2400" dirty="0" smtClean="0"/>
              <a:t>– Applicant Overviews to Executive Committee (OPEN SESSION)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April 25 </a:t>
            </a:r>
            <a:r>
              <a:rPr lang="en-US" sz="2400" dirty="0" smtClean="0"/>
              <a:t>– Region 3 Review Team Meeting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Using standard score sheet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Economic Impact – 35%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Regional Collaboration – 30%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Project Readiness – 20%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Project Sustainability – 15%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Includes Subject Matter Experts (SME)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Applicant Deep Interviews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Consensus on Project Recommendations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44" y="767576"/>
            <a:ext cx="99038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ROUND 2 </a:t>
            </a:r>
            <a:r>
              <a:rPr lang="en-US" sz="3600" b="1" smtClean="0">
                <a:solidFill>
                  <a:schemeClr val="accent1">
                    <a:lumMod val="50000"/>
                  </a:schemeClr>
                </a:solidFill>
              </a:rPr>
              <a:t>PROJECT EVALUATION</a:t>
            </a:r>
          </a:p>
          <a:p>
            <a:pPr algn="ctr"/>
            <a:endParaRPr lang="en-US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May 16 </a:t>
            </a:r>
            <a:r>
              <a:rPr lang="en-US" sz="2400" dirty="0"/>
              <a:t>– Region 3 </a:t>
            </a:r>
            <a:r>
              <a:rPr lang="en-US" sz="2400" dirty="0" smtClean="0"/>
              <a:t>Council Meeting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Receive Presentation on Summary </a:t>
            </a:r>
            <a:r>
              <a:rPr lang="en-US" sz="2400" dirty="0"/>
              <a:t>of Projects from </a:t>
            </a:r>
            <a:r>
              <a:rPr lang="en-US" sz="2400" dirty="0" smtClean="0"/>
              <a:t>Review Team Chairmen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Council discussion on their individual independent reviews of Projects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Receive scoring and recommendations from Review Team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Council action to approve projects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Enhanced Capacity-Building under $100K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Others to State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August 14 </a:t>
            </a:r>
            <a:r>
              <a:rPr lang="en-US" sz="2400" dirty="0" smtClean="0"/>
              <a:t>– State Board Meeting to Act on Regional Council Recommendations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307" y="1146220"/>
            <a:ext cx="1095992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WHAT CAN YOU, AND YOUR CIVIC ORGANIZATIONS DO?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/>
              <a:t>Identify</a:t>
            </a:r>
            <a:r>
              <a:rPr lang="en-US" sz="2400" dirty="0"/>
              <a:t> potential projects and discuss with Region 3 staff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Endorse</a:t>
            </a:r>
            <a:r>
              <a:rPr lang="en-US" sz="2400" dirty="0" smtClean="0"/>
              <a:t> the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Encourage</a:t>
            </a:r>
            <a:r>
              <a:rPr lang="en-US" sz="2400" dirty="0" smtClean="0"/>
              <a:t> Other Civic Organizations to Read and Endorse the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Align</a:t>
            </a:r>
            <a:r>
              <a:rPr lang="en-US" sz="2400" dirty="0" smtClean="0"/>
              <a:t> the Goals and Initiatives of Your Chamber and Other Civic Organizations with the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Encourage</a:t>
            </a:r>
            <a:r>
              <a:rPr lang="en-US" sz="2400" dirty="0" smtClean="0"/>
              <a:t> Your Locality to Work Regionally and </a:t>
            </a:r>
            <a:r>
              <a:rPr lang="en-US" sz="2400" b="1" i="1" dirty="0" smtClean="0"/>
              <a:t>Collaborate</a:t>
            </a:r>
            <a:r>
              <a:rPr lang="en-US" sz="2400" dirty="0" smtClean="0"/>
              <a:t> on Projects that Support the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Consider</a:t>
            </a:r>
            <a:r>
              <a:rPr lang="en-US" sz="2400" dirty="0" smtClean="0"/>
              <a:t> Your Willingness to Serve as the Region 3 Organization Moves Forward</a:t>
            </a:r>
            <a:endParaRPr lang="en-US" sz="2400" b="1" i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217" y="1687132"/>
            <a:ext cx="108053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Link to Region 3 Growth &amp; Diversification Plan</a:t>
            </a:r>
          </a:p>
          <a:p>
            <a:pPr algn="ctr"/>
            <a:endParaRPr lang="en-US" sz="6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http://www.southsidepdc.org/</a:t>
            </a:r>
            <a:endParaRPr lang="en-US" sz="4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015" y="669701"/>
            <a:ext cx="755989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6600" i="1" dirty="0" smtClean="0">
                <a:solidFill>
                  <a:schemeClr val="accent1">
                    <a:lumMod val="50000"/>
                  </a:schemeClr>
                </a:solidFill>
              </a:rPr>
              <a:t>QUESTIONS?</a:t>
            </a:r>
          </a:p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Staff Contacts:</a:t>
            </a:r>
          </a:p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Gail Moody</a:t>
            </a:r>
          </a:p>
          <a:p>
            <a:pPr algn="ctr"/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Liz Povar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Gosouthernva@gmail.com</a:t>
            </a:r>
            <a:endParaRPr lang="en-US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434-447-7101</a:t>
            </a:r>
          </a:p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804-399-8297</a:t>
            </a:r>
          </a:p>
          <a:p>
            <a:pPr algn="ctr"/>
            <a:endParaRPr lang="en-US" sz="4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8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4862" y="940157"/>
            <a:ext cx="99811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GO VIRGINIA</a:t>
            </a:r>
          </a:p>
          <a:p>
            <a:pPr algn="ctr"/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Purpose Statement</a:t>
            </a: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b="1" dirty="0" smtClean="0"/>
              <a:t>To create </a:t>
            </a:r>
            <a:r>
              <a:rPr lang="en-US" sz="3200" b="1" dirty="0"/>
              <a:t>more high paying jobs through incentivized collaboration, primarily through out-of-state revenue, which diversifies and strengthens regional economies.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9099" y="785613"/>
            <a:ext cx="90796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GO VIRGINIA OVERVIEW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State Board provides policy &amp; program direction &amp; guidance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i="1" u="sng" dirty="0" smtClean="0">
                <a:solidFill>
                  <a:schemeClr val="accent1">
                    <a:lumMod val="50000"/>
                  </a:schemeClr>
                </a:solidFill>
              </a:rPr>
              <a:t>Majority business leaders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Staffed by Virginia Department of Housing &amp; Community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Requires </a:t>
            </a:r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</a:rPr>
              <a:t>regional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thinking on prioritizing economic growth strategies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Project collaboration must include at least 2 localities; may include more, or inter-regional, or interstate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6</a:t>
            </a:fld>
            <a:endParaRPr lang="en-US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2" b="21739"/>
          <a:stretch/>
        </p:blipFill>
        <p:spPr>
          <a:xfrm>
            <a:off x="886266" y="1272211"/>
            <a:ext cx="10592972" cy="497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SOUTHERN VIRGINIA GO REGION 3</a:t>
            </a:r>
            <a:br>
              <a:rPr lang="en-US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626" b="11622"/>
          <a:stretch/>
        </p:blipFill>
        <p:spPr>
          <a:xfrm>
            <a:off x="2518117" y="2546252"/>
            <a:ext cx="7090118" cy="358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78806" y="811369"/>
            <a:ext cx="6954591" cy="65682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GO Virginia State Board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2582" y="1197735"/>
            <a:ext cx="1854556" cy="682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Working Group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2581" y="2279561"/>
            <a:ext cx="940158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1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841680" y="2279561"/>
            <a:ext cx="1101144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2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3161765" y="2279560"/>
            <a:ext cx="1249251" cy="9015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 3</a:t>
            </a:r>
          </a:p>
          <a:p>
            <a:pPr algn="ctr"/>
            <a:r>
              <a:rPr lang="en-US" dirty="0" smtClean="0"/>
              <a:t>COUNCIL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9957" y="2279561"/>
            <a:ext cx="1049626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4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898524" y="2279561"/>
            <a:ext cx="1030310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5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7147775" y="2279561"/>
            <a:ext cx="1017431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6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8384147" y="2279561"/>
            <a:ext cx="991673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7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9594762" y="2279561"/>
            <a:ext cx="914400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8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0612192" y="2279561"/>
            <a:ext cx="953037" cy="4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Region 9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2321417" y="4315690"/>
            <a:ext cx="1242814" cy="72765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Education &amp; Workforce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788838" y="4318013"/>
            <a:ext cx="1303984" cy="7727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Local Gov. &amp; PDCs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4003723" y="4315689"/>
            <a:ext cx="1268567" cy="72765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Large Business Employers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679583" y="4322657"/>
            <a:ext cx="1233147" cy="72765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Economic Developers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1435999" y="5271577"/>
            <a:ext cx="1313646" cy="8371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Legislative &amp; State Boards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143250" y="5271577"/>
            <a:ext cx="1460144" cy="8371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Community &amp; Civic Leaders and NPs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4997000" y="5265137"/>
            <a:ext cx="1281446" cy="8306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Young Leaders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4543024" y="1648496"/>
            <a:ext cx="3113466" cy="373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Executive Committee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309872" y="3351730"/>
            <a:ext cx="1101144" cy="55700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Executive Committee</a:t>
            </a:r>
            <a:endParaRPr lang="en-US" sz="1600" dirty="0"/>
          </a:p>
        </p:txBody>
      </p:sp>
      <p:cxnSp>
        <p:nvCxnSpPr>
          <p:cNvPr id="25" name="Straight Connector 24"/>
          <p:cNvCxnSpPr>
            <a:stCxn id="7" idx="2"/>
            <a:endCxn id="23" idx="0"/>
          </p:cNvCxnSpPr>
          <p:nvPr/>
        </p:nvCxnSpPr>
        <p:spPr>
          <a:xfrm>
            <a:off x="3786391" y="3181081"/>
            <a:ext cx="74053" cy="170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" idx="2"/>
            <a:endCxn id="22" idx="0"/>
          </p:cNvCxnSpPr>
          <p:nvPr/>
        </p:nvCxnSpPr>
        <p:spPr>
          <a:xfrm flipH="1">
            <a:off x="6099757" y="1468192"/>
            <a:ext cx="56345" cy="180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435999" y="1468192"/>
            <a:ext cx="2015539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756079" y="1468192"/>
            <a:ext cx="695459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451538" y="1468192"/>
            <a:ext cx="218941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268236" y="1468192"/>
            <a:ext cx="2628362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268236" y="1468192"/>
            <a:ext cx="1506829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8268236" y="1468192"/>
            <a:ext cx="476519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7875431" y="1468192"/>
            <a:ext cx="392805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7611415" y="1468192"/>
            <a:ext cx="656821" cy="643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6912731" y="2112135"/>
            <a:ext cx="711562" cy="167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451538" y="1468192"/>
            <a:ext cx="1165538" cy="811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3" idx="1"/>
          </p:cNvCxnSpPr>
          <p:nvPr/>
        </p:nvCxnSpPr>
        <p:spPr>
          <a:xfrm flipH="1">
            <a:off x="2537138" y="1139781"/>
            <a:ext cx="141668" cy="57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endCxn id="15" idx="0"/>
          </p:cNvCxnSpPr>
          <p:nvPr/>
        </p:nvCxnSpPr>
        <p:spPr>
          <a:xfrm flipH="1">
            <a:off x="1440830" y="3181081"/>
            <a:ext cx="1720935" cy="1136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756079" y="3181081"/>
            <a:ext cx="405686" cy="1134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2240929" y="3181081"/>
            <a:ext cx="920836" cy="1017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228045" y="4211392"/>
            <a:ext cx="0" cy="1060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411016" y="3181081"/>
            <a:ext cx="2002663" cy="1141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4406189" y="3181081"/>
            <a:ext cx="629453" cy="1134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406189" y="3181081"/>
            <a:ext cx="1105971" cy="1134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5525037" y="4322657"/>
            <a:ext cx="0" cy="948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406189" y="318108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3143250" y="3181081"/>
            <a:ext cx="18515" cy="850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3143250" y="4031087"/>
            <a:ext cx="564260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707510" y="4031087"/>
            <a:ext cx="0" cy="1234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020587" y="3623989"/>
            <a:ext cx="1233147" cy="72765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Small Business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7455259" y="4536712"/>
            <a:ext cx="1233147" cy="72765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Ag &amp; Natural Resources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8336391" y="3760451"/>
            <a:ext cx="1233147" cy="72765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Innovation Assets</a:t>
            </a:r>
            <a:endParaRPr lang="en-US" sz="1600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12853115" y="1065909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913199" y="3568347"/>
            <a:ext cx="1101144" cy="55700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Comm’tions</a:t>
            </a:r>
            <a:r>
              <a:rPr lang="en-US" sz="1200" dirty="0" smtClean="0"/>
              <a:t> Strategy Committee</a:t>
            </a:r>
            <a:endParaRPr lang="en-US" sz="1200" dirty="0"/>
          </a:p>
        </p:txBody>
      </p:sp>
      <p:sp>
        <p:nvSpPr>
          <p:cNvPr id="56" name="Rectangle 55"/>
          <p:cNvSpPr/>
          <p:nvPr/>
        </p:nvSpPr>
        <p:spPr>
          <a:xfrm>
            <a:off x="910778" y="2902577"/>
            <a:ext cx="1101144" cy="55700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G&amp;D Committee</a:t>
            </a:r>
            <a:endParaRPr lang="en-US" sz="16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4442397" y="2787484"/>
            <a:ext cx="2578190" cy="844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7" idx="1"/>
          </p:cNvCxnSpPr>
          <p:nvPr/>
        </p:nvCxnSpPr>
        <p:spPr>
          <a:xfrm flipH="1">
            <a:off x="2018364" y="2730321"/>
            <a:ext cx="1143401" cy="330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1"/>
          </p:cNvCxnSpPr>
          <p:nvPr/>
        </p:nvCxnSpPr>
        <p:spPr>
          <a:xfrm flipH="1">
            <a:off x="2024803" y="2730321"/>
            <a:ext cx="1136962" cy="87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5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201" y="2306459"/>
            <a:ext cx="963339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accent1">
                    <a:lumMod val="50000"/>
                  </a:schemeClr>
                </a:solidFill>
              </a:rPr>
              <a:t>Region 3 Overview</a:t>
            </a: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endParaRPr lang="en-US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022A7-0D2A-4596-BB79-699827FD26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C5B4A56-CB42-4634-8BF9-91ECA8C716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2324</Words>
  <Application>Microsoft Office PowerPoint</Application>
  <PresentationFormat>Custom</PresentationFormat>
  <Paragraphs>424</Paragraphs>
  <Slides>39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Organic</vt:lpstr>
      <vt:lpstr>Southern Virginia GO Region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SOUTHERN VIRGINIA GO REGION 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2016-12-28T21:38:19Z</dcterms:created>
  <dcterms:modified xsi:type="dcterms:W3CDTF">2018-03-06T15:17:07Z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TC040015319991</vt:lpwstr>
  </property>
</Properties>
</file>