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bookmarkIdSeed="2">
  <p:sldMasterIdLst>
    <p:sldMasterId id="2147483685" r:id="rId1"/>
  </p:sldMasterIdLst>
  <p:notesMasterIdLst>
    <p:notesMasterId r:id="rId22"/>
  </p:notesMasterIdLst>
  <p:handoutMasterIdLst>
    <p:handoutMasterId r:id="rId23"/>
  </p:handoutMasterIdLst>
  <p:sldIdLst>
    <p:sldId id="272" r:id="rId2"/>
    <p:sldId id="382" r:id="rId3"/>
    <p:sldId id="410" r:id="rId4"/>
    <p:sldId id="413" r:id="rId5"/>
    <p:sldId id="412" r:id="rId6"/>
    <p:sldId id="411" r:id="rId7"/>
    <p:sldId id="414" r:id="rId8"/>
    <p:sldId id="418" r:id="rId9"/>
    <p:sldId id="419" r:id="rId10"/>
    <p:sldId id="420" r:id="rId11"/>
    <p:sldId id="427" r:id="rId12"/>
    <p:sldId id="424" r:id="rId13"/>
    <p:sldId id="421" r:id="rId14"/>
    <p:sldId id="422" r:id="rId15"/>
    <p:sldId id="423" r:id="rId16"/>
    <p:sldId id="425" r:id="rId17"/>
    <p:sldId id="415" r:id="rId18"/>
    <p:sldId id="426" r:id="rId19"/>
    <p:sldId id="403" r:id="rId20"/>
    <p:sldId id="294" r:id="rId21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008">
          <p15:clr>
            <a:srgbClr val="A4A3A4"/>
          </p15:clr>
        </p15:guide>
        <p15:guide id="2" pos="4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 userDrawn="1">
          <p15:clr>
            <a:srgbClr val="A4A3A4"/>
          </p15:clr>
        </p15:guide>
        <p15:guide id="2" pos="2207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inda Lancaster" initials="LL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D21"/>
    <a:srgbClr val="7D2E0F"/>
    <a:srgbClr val="660033"/>
    <a:srgbClr val="FFA636"/>
    <a:srgbClr val="FFC091"/>
    <a:srgbClr val="FA5C1E"/>
    <a:srgbClr val="E8E6E9"/>
    <a:srgbClr val="FA611E"/>
    <a:srgbClr val="CEC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51" autoAdjust="0"/>
    <p:restoredTop sz="98651" autoAdjust="0"/>
  </p:normalViewPr>
  <p:slideViewPr>
    <p:cSldViewPr>
      <p:cViewPr>
        <p:scale>
          <a:sx n="103" d="100"/>
          <a:sy n="103" d="100"/>
        </p:scale>
        <p:origin x="-78" y="-192"/>
      </p:cViewPr>
      <p:guideLst>
        <p:guide orient="horz" pos="1008"/>
        <p:guide pos="4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008"/>
    </p:cViewPr>
  </p:sorterViewPr>
  <p:notesViewPr>
    <p:cSldViewPr>
      <p:cViewPr varScale="1">
        <p:scale>
          <a:sx n="84" d="100"/>
          <a:sy n="84" d="100"/>
        </p:scale>
        <p:origin x="-2712" y="-96"/>
      </p:cViewPr>
      <p:guideLst>
        <p:guide orient="horz" pos="2928"/>
        <p:guide pos="220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F45389-AE1E-4383-90DE-C56AE063BAF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98696FB4-FF69-49AB-95F4-2B31EC02E487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Expand Traded Clusters</a:t>
          </a:r>
          <a:endParaRPr lang="en-US" dirty="0"/>
        </a:p>
      </dgm:t>
    </dgm:pt>
    <dgm:pt modelId="{36806357-EED7-4C55-B754-94201FDE5D16}" type="parTrans" cxnId="{5667368D-FE48-4301-9358-97E44DCA460E}">
      <dgm:prSet/>
      <dgm:spPr/>
      <dgm:t>
        <a:bodyPr/>
        <a:lstStyle/>
        <a:p>
          <a:endParaRPr lang="en-US"/>
        </a:p>
      </dgm:t>
    </dgm:pt>
    <dgm:pt modelId="{E0CC2090-7D3C-4C16-B7F5-32E96E0FB1BC}" type="sibTrans" cxnId="{5667368D-FE48-4301-9358-97E44DCA460E}">
      <dgm:prSet/>
      <dgm:spPr/>
      <dgm:t>
        <a:bodyPr/>
        <a:lstStyle/>
        <a:p>
          <a:endParaRPr lang="en-US" dirty="0"/>
        </a:p>
      </dgm:t>
    </dgm:pt>
    <dgm:pt modelId="{F5BCDD6D-B9E1-408E-BD63-04870FAF101D}">
      <dgm:prSet phldrT="[Text]"/>
      <dgm:spPr/>
      <dgm:t>
        <a:bodyPr/>
        <a:lstStyle/>
        <a:p>
          <a:r>
            <a:rPr lang="en-US" dirty="0" smtClean="0"/>
            <a:t>High Wage Job Growth</a:t>
          </a:r>
          <a:endParaRPr lang="en-US" dirty="0"/>
        </a:p>
      </dgm:t>
    </dgm:pt>
    <dgm:pt modelId="{62DD53FB-0044-48C5-BCCF-CAC6FCC79B5A}" type="parTrans" cxnId="{901EF5C1-F558-4612-A64E-0C04123A62CB}">
      <dgm:prSet/>
      <dgm:spPr/>
      <dgm:t>
        <a:bodyPr/>
        <a:lstStyle/>
        <a:p>
          <a:endParaRPr lang="en-US"/>
        </a:p>
      </dgm:t>
    </dgm:pt>
    <dgm:pt modelId="{83D3DE88-C1F4-4F09-974B-67B60835FEEB}" type="sibTrans" cxnId="{901EF5C1-F558-4612-A64E-0C04123A62CB}">
      <dgm:prSet/>
      <dgm:spPr/>
      <dgm:t>
        <a:bodyPr/>
        <a:lstStyle/>
        <a:p>
          <a:endParaRPr lang="en-US" dirty="0"/>
        </a:p>
      </dgm:t>
    </dgm:pt>
    <dgm:pt modelId="{B5949CB9-131B-45A4-885B-C883BE8F5024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Per Capita Income Increases</a:t>
          </a:r>
          <a:endParaRPr lang="en-US" dirty="0"/>
        </a:p>
      </dgm:t>
    </dgm:pt>
    <dgm:pt modelId="{263F0D6B-F016-441D-971A-2B1888A8536B}" type="parTrans" cxnId="{2889D62D-396D-4E50-999F-780B9A5C17C3}">
      <dgm:prSet/>
      <dgm:spPr/>
      <dgm:t>
        <a:bodyPr/>
        <a:lstStyle/>
        <a:p>
          <a:endParaRPr lang="en-US"/>
        </a:p>
      </dgm:t>
    </dgm:pt>
    <dgm:pt modelId="{7513B02E-37C0-46F9-96FE-45DD5C82A8E8}" type="sibTrans" cxnId="{2889D62D-396D-4E50-999F-780B9A5C17C3}">
      <dgm:prSet/>
      <dgm:spPr/>
      <dgm:t>
        <a:bodyPr/>
        <a:lstStyle/>
        <a:p>
          <a:endParaRPr lang="en-US"/>
        </a:p>
      </dgm:t>
    </dgm:pt>
    <dgm:pt modelId="{159CE6A7-735F-4A77-80E7-FE34FA10715A}" type="pres">
      <dgm:prSet presAssocID="{81F45389-AE1E-4383-90DE-C56AE063BAFB}" presName="Name0" presStyleCnt="0">
        <dgm:presLayoutVars>
          <dgm:dir/>
          <dgm:resizeHandles val="exact"/>
        </dgm:presLayoutVars>
      </dgm:prSet>
      <dgm:spPr/>
    </dgm:pt>
    <dgm:pt modelId="{A167E95F-CA07-45C7-9DF8-A398FE6386F2}" type="pres">
      <dgm:prSet presAssocID="{98696FB4-FF69-49AB-95F4-2B31EC02E48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BC7F5-91A2-4B32-9379-72FD4DAF3679}" type="pres">
      <dgm:prSet presAssocID="{E0CC2090-7D3C-4C16-B7F5-32E96E0FB1BC}" presName="sibTrans" presStyleLbl="sibTrans2D1" presStyleIdx="0" presStyleCnt="2"/>
      <dgm:spPr/>
      <dgm:t>
        <a:bodyPr/>
        <a:lstStyle/>
        <a:p>
          <a:endParaRPr lang="en-US"/>
        </a:p>
      </dgm:t>
    </dgm:pt>
    <dgm:pt modelId="{9D5C3650-5196-49BA-9546-2984ABC3933D}" type="pres">
      <dgm:prSet presAssocID="{E0CC2090-7D3C-4C16-B7F5-32E96E0FB1BC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0D02ABB4-52E1-4BA7-B632-F5EB1AB900CB}" type="pres">
      <dgm:prSet presAssocID="{F5BCDD6D-B9E1-408E-BD63-04870FAF101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566615-9003-4E28-871F-6C999B917289}" type="pres">
      <dgm:prSet presAssocID="{83D3DE88-C1F4-4F09-974B-67B60835FEEB}" presName="sibTrans" presStyleLbl="sibTrans2D1" presStyleIdx="1" presStyleCnt="2"/>
      <dgm:spPr/>
      <dgm:t>
        <a:bodyPr/>
        <a:lstStyle/>
        <a:p>
          <a:endParaRPr lang="en-US"/>
        </a:p>
      </dgm:t>
    </dgm:pt>
    <dgm:pt modelId="{8C0E6B2E-0CE5-4C4E-8E1C-1AC48B5AC615}" type="pres">
      <dgm:prSet presAssocID="{83D3DE88-C1F4-4F09-974B-67B60835FEEB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301B4008-AA07-477F-97BA-DCBB774E2BDF}" type="pres">
      <dgm:prSet presAssocID="{B5949CB9-131B-45A4-885B-C883BE8F502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01EF5C1-F558-4612-A64E-0C04123A62CB}" srcId="{81F45389-AE1E-4383-90DE-C56AE063BAFB}" destId="{F5BCDD6D-B9E1-408E-BD63-04870FAF101D}" srcOrd="1" destOrd="0" parTransId="{62DD53FB-0044-48C5-BCCF-CAC6FCC79B5A}" sibTransId="{83D3DE88-C1F4-4F09-974B-67B60835FEEB}"/>
    <dgm:cxn modelId="{5667368D-FE48-4301-9358-97E44DCA460E}" srcId="{81F45389-AE1E-4383-90DE-C56AE063BAFB}" destId="{98696FB4-FF69-49AB-95F4-2B31EC02E487}" srcOrd="0" destOrd="0" parTransId="{36806357-EED7-4C55-B754-94201FDE5D16}" sibTransId="{E0CC2090-7D3C-4C16-B7F5-32E96E0FB1BC}"/>
    <dgm:cxn modelId="{2889D62D-396D-4E50-999F-780B9A5C17C3}" srcId="{81F45389-AE1E-4383-90DE-C56AE063BAFB}" destId="{B5949CB9-131B-45A4-885B-C883BE8F5024}" srcOrd="2" destOrd="0" parTransId="{263F0D6B-F016-441D-971A-2B1888A8536B}" sibTransId="{7513B02E-37C0-46F9-96FE-45DD5C82A8E8}"/>
    <dgm:cxn modelId="{C39C7E2D-C964-4FCF-8736-58AA96D0CC59}" type="presOf" srcId="{B5949CB9-131B-45A4-885B-C883BE8F5024}" destId="{301B4008-AA07-477F-97BA-DCBB774E2BDF}" srcOrd="0" destOrd="0" presId="urn:microsoft.com/office/officeart/2005/8/layout/process1"/>
    <dgm:cxn modelId="{25CE489B-2C29-4CF1-AE1B-E740A3967770}" type="presOf" srcId="{81F45389-AE1E-4383-90DE-C56AE063BAFB}" destId="{159CE6A7-735F-4A77-80E7-FE34FA10715A}" srcOrd="0" destOrd="0" presId="urn:microsoft.com/office/officeart/2005/8/layout/process1"/>
    <dgm:cxn modelId="{B3AB0A92-63E9-412E-AD0C-E7FB39654342}" type="presOf" srcId="{E0CC2090-7D3C-4C16-B7F5-32E96E0FB1BC}" destId="{9D5C3650-5196-49BA-9546-2984ABC3933D}" srcOrd="1" destOrd="0" presId="urn:microsoft.com/office/officeart/2005/8/layout/process1"/>
    <dgm:cxn modelId="{3BA9C72E-3CE5-44BE-AA11-7CC0F05DBAC1}" type="presOf" srcId="{83D3DE88-C1F4-4F09-974B-67B60835FEEB}" destId="{42566615-9003-4E28-871F-6C999B917289}" srcOrd="0" destOrd="0" presId="urn:microsoft.com/office/officeart/2005/8/layout/process1"/>
    <dgm:cxn modelId="{7819B807-A1BE-40DB-AC6B-E22D5310BDC0}" type="presOf" srcId="{F5BCDD6D-B9E1-408E-BD63-04870FAF101D}" destId="{0D02ABB4-52E1-4BA7-B632-F5EB1AB900CB}" srcOrd="0" destOrd="0" presId="urn:microsoft.com/office/officeart/2005/8/layout/process1"/>
    <dgm:cxn modelId="{54996BE4-DF23-4BB4-BA0B-7F4B500093D9}" type="presOf" srcId="{83D3DE88-C1F4-4F09-974B-67B60835FEEB}" destId="{8C0E6B2E-0CE5-4C4E-8E1C-1AC48B5AC615}" srcOrd="1" destOrd="0" presId="urn:microsoft.com/office/officeart/2005/8/layout/process1"/>
    <dgm:cxn modelId="{B31AE28F-3BCC-4BA4-A06F-AA01A55EE3AC}" type="presOf" srcId="{E0CC2090-7D3C-4C16-B7F5-32E96E0FB1BC}" destId="{79DBC7F5-91A2-4B32-9379-72FD4DAF3679}" srcOrd="0" destOrd="0" presId="urn:microsoft.com/office/officeart/2005/8/layout/process1"/>
    <dgm:cxn modelId="{4BBFA77E-CEF3-4F3A-9980-547E2EB82197}" type="presOf" srcId="{98696FB4-FF69-49AB-95F4-2B31EC02E487}" destId="{A167E95F-CA07-45C7-9DF8-A398FE6386F2}" srcOrd="0" destOrd="0" presId="urn:microsoft.com/office/officeart/2005/8/layout/process1"/>
    <dgm:cxn modelId="{EC58D562-C58D-4151-B0CC-C7EFC69A34DA}" type="presParOf" srcId="{159CE6A7-735F-4A77-80E7-FE34FA10715A}" destId="{A167E95F-CA07-45C7-9DF8-A398FE6386F2}" srcOrd="0" destOrd="0" presId="urn:microsoft.com/office/officeart/2005/8/layout/process1"/>
    <dgm:cxn modelId="{31BF7AF9-1F61-44EB-BB2C-6B4380F6D161}" type="presParOf" srcId="{159CE6A7-735F-4A77-80E7-FE34FA10715A}" destId="{79DBC7F5-91A2-4B32-9379-72FD4DAF3679}" srcOrd="1" destOrd="0" presId="urn:microsoft.com/office/officeart/2005/8/layout/process1"/>
    <dgm:cxn modelId="{7D318F63-A738-4F59-8201-670835F29076}" type="presParOf" srcId="{79DBC7F5-91A2-4B32-9379-72FD4DAF3679}" destId="{9D5C3650-5196-49BA-9546-2984ABC3933D}" srcOrd="0" destOrd="0" presId="urn:microsoft.com/office/officeart/2005/8/layout/process1"/>
    <dgm:cxn modelId="{21AF9EC5-B2A8-4D60-8946-B14DCE150A36}" type="presParOf" srcId="{159CE6A7-735F-4A77-80E7-FE34FA10715A}" destId="{0D02ABB4-52E1-4BA7-B632-F5EB1AB900CB}" srcOrd="2" destOrd="0" presId="urn:microsoft.com/office/officeart/2005/8/layout/process1"/>
    <dgm:cxn modelId="{D4DAF65B-F36B-4E61-A85E-DD77163BB8C0}" type="presParOf" srcId="{159CE6A7-735F-4A77-80E7-FE34FA10715A}" destId="{42566615-9003-4E28-871F-6C999B917289}" srcOrd="3" destOrd="0" presId="urn:microsoft.com/office/officeart/2005/8/layout/process1"/>
    <dgm:cxn modelId="{E1CA9DF0-0D52-477A-85F0-C3DA54AB0CC0}" type="presParOf" srcId="{42566615-9003-4E28-871F-6C999B917289}" destId="{8C0E6B2E-0CE5-4C4E-8E1C-1AC48B5AC615}" srcOrd="0" destOrd="0" presId="urn:microsoft.com/office/officeart/2005/8/layout/process1"/>
    <dgm:cxn modelId="{C9BAC216-0AE7-4A1F-95D7-4EEAB1E9C926}" type="presParOf" srcId="{159CE6A7-735F-4A77-80E7-FE34FA10715A}" destId="{301B4008-AA07-477F-97BA-DCBB774E2BDF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38AC82F-1189-42B9-97B6-702B9AF6D162}" type="doc">
      <dgm:prSet loTypeId="urn:microsoft.com/office/officeart/2005/8/layout/cycle4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AE52679-C7F0-46AA-A73C-50537FBED0E4}">
      <dgm:prSet phldrT="[Text]"/>
      <dgm:spPr>
        <a:xfrm>
          <a:off x="1325422" y="182422"/>
          <a:ext cx="1385773" cy="1385773"/>
        </a:xfrm>
        <a:solidFill>
          <a:srgbClr val="00B05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b="1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Talent Development Pipeline Integration</a:t>
          </a:r>
        </a:p>
      </dgm:t>
    </dgm:pt>
    <dgm:pt modelId="{B5F77F8C-87BD-4D22-AE1D-5DCD4762CFF2}" type="parTrans" cxnId="{0303B1BA-33F1-4F09-8DD0-8C8ABBA58E5D}">
      <dgm:prSet/>
      <dgm:spPr/>
      <dgm:t>
        <a:bodyPr/>
        <a:lstStyle/>
        <a:p>
          <a:endParaRPr lang="en-US"/>
        </a:p>
      </dgm:t>
    </dgm:pt>
    <dgm:pt modelId="{B60A156A-CF83-4C70-8D3C-DBD466DAC0DE}" type="sibTrans" cxnId="{0303B1BA-33F1-4F09-8DD0-8C8ABBA58E5D}">
      <dgm:prSet/>
      <dgm:spPr/>
      <dgm:t>
        <a:bodyPr/>
        <a:lstStyle/>
        <a:p>
          <a:endParaRPr lang="en-US"/>
        </a:p>
      </dgm:t>
    </dgm:pt>
    <dgm:pt modelId="{76A01AB4-C4F7-47C1-A568-234392109F5C}">
      <dgm:prSet phldrT="[Text]"/>
      <dgm:spPr>
        <a:xfrm>
          <a:off x="662939" y="0"/>
          <a:ext cx="1580997" cy="1024128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8575" cap="flat" cmpd="sng" algn="ctr">
          <a:solidFill>
            <a:scrgbClr r="0" g="0" b="0"/>
          </a:solidFill>
          <a:prstDash val="solid"/>
          <a:miter lim="800000"/>
        </a:ln>
        <a:effectLst/>
      </dgm:spPr>
      <dgm:t>
        <a:bodyPr/>
        <a:lstStyle/>
        <a:p>
          <a:endParaRPr lang="en-US" b="1" i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B8765FE2-F981-463D-80B0-A0F2CB0325A6}" type="parTrans" cxnId="{71004CB6-6B3E-4726-B9EB-1930C5FD30F9}">
      <dgm:prSet/>
      <dgm:spPr/>
      <dgm:t>
        <a:bodyPr/>
        <a:lstStyle/>
        <a:p>
          <a:endParaRPr lang="en-US"/>
        </a:p>
      </dgm:t>
    </dgm:pt>
    <dgm:pt modelId="{552BBC11-E647-4AC3-91CA-B43609785793}" type="sibTrans" cxnId="{71004CB6-6B3E-4726-B9EB-1930C5FD30F9}">
      <dgm:prSet/>
      <dgm:spPr/>
      <dgm:t>
        <a:bodyPr/>
        <a:lstStyle/>
        <a:p>
          <a:endParaRPr lang="en-US"/>
        </a:p>
      </dgm:t>
    </dgm:pt>
    <dgm:pt modelId="{BACD62C6-21C6-42B6-8834-58D4EFA471D8}">
      <dgm:prSet phldrT="[Text]"/>
      <dgm:spPr>
        <a:xfrm rot="5400000">
          <a:off x="2775204" y="182422"/>
          <a:ext cx="1385773" cy="1385773"/>
        </a:xfrm>
        <a:solidFill>
          <a:srgbClr val="FFFF0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b="1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Unique, Attractive Regional Assets</a:t>
          </a:r>
        </a:p>
      </dgm:t>
    </dgm:pt>
    <dgm:pt modelId="{122CE5D5-B5DB-4CE8-B34C-E1A8970612F4}" type="parTrans" cxnId="{F19B4B07-1708-411F-834A-C7898FBA5C5A}">
      <dgm:prSet/>
      <dgm:spPr/>
      <dgm:t>
        <a:bodyPr/>
        <a:lstStyle/>
        <a:p>
          <a:endParaRPr lang="en-US"/>
        </a:p>
      </dgm:t>
    </dgm:pt>
    <dgm:pt modelId="{2EAB2651-BF5D-46E2-99F9-A35A44D8E634}" type="sibTrans" cxnId="{F19B4B07-1708-411F-834A-C7898FBA5C5A}">
      <dgm:prSet/>
      <dgm:spPr/>
      <dgm:t>
        <a:bodyPr/>
        <a:lstStyle/>
        <a:p>
          <a:endParaRPr lang="en-US"/>
        </a:p>
      </dgm:t>
    </dgm:pt>
    <dgm:pt modelId="{89DED0B7-3C82-4037-B6F6-5E1019F6CC53}">
      <dgm:prSet phldrT="[Text]"/>
      <dgm:spPr>
        <a:xfrm>
          <a:off x="3242462" y="0"/>
          <a:ext cx="1580997" cy="1024128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8575" cap="flat" cmpd="sng" algn="ctr">
          <a:solidFill>
            <a:scrgbClr r="0" g="0" b="0"/>
          </a:solidFill>
          <a:prstDash val="solid"/>
          <a:miter lim="800000"/>
        </a:ln>
        <a:effectLst/>
      </dgm:spPr>
      <dgm:t>
        <a:bodyPr/>
        <a:lstStyle/>
        <a:p>
          <a:endParaRPr lang="en-US" b="1" i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08FA7CEC-C160-4F9A-A4B1-A608FFBD8FE8}" type="parTrans" cxnId="{30A558FA-AE4E-4BFD-962B-8AE9D16E81C6}">
      <dgm:prSet/>
      <dgm:spPr/>
      <dgm:t>
        <a:bodyPr/>
        <a:lstStyle/>
        <a:p>
          <a:endParaRPr lang="en-US"/>
        </a:p>
      </dgm:t>
    </dgm:pt>
    <dgm:pt modelId="{2B8C692C-3C8F-4EC5-A4E9-46DBB46541AF}" type="sibTrans" cxnId="{30A558FA-AE4E-4BFD-962B-8AE9D16E81C6}">
      <dgm:prSet/>
      <dgm:spPr/>
      <dgm:t>
        <a:bodyPr/>
        <a:lstStyle/>
        <a:p>
          <a:endParaRPr lang="en-US"/>
        </a:p>
      </dgm:t>
    </dgm:pt>
    <dgm:pt modelId="{065343E9-BF74-4B29-85BD-9E7165580837}">
      <dgm:prSet phldrT="[Text]"/>
      <dgm:spPr>
        <a:xfrm rot="10800000">
          <a:off x="2775204" y="1632204"/>
          <a:ext cx="1385773" cy="1385773"/>
        </a:xfrm>
        <a:solidFill>
          <a:srgbClr val="E7E6E6">
            <a:lumMod val="75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b="1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Talent Recruitment &amp; Retention</a:t>
          </a:r>
        </a:p>
      </dgm:t>
    </dgm:pt>
    <dgm:pt modelId="{B478D6BD-3D68-4C1E-A42D-BA7FB6F4465A}" type="parTrans" cxnId="{746EDF45-063F-4DF9-B403-20481ABC43E2}">
      <dgm:prSet/>
      <dgm:spPr/>
      <dgm:t>
        <a:bodyPr/>
        <a:lstStyle/>
        <a:p>
          <a:endParaRPr lang="en-US"/>
        </a:p>
      </dgm:t>
    </dgm:pt>
    <dgm:pt modelId="{9F479B5E-F827-443D-85B4-73802D7A448F}" type="sibTrans" cxnId="{746EDF45-063F-4DF9-B403-20481ABC43E2}">
      <dgm:prSet/>
      <dgm:spPr/>
      <dgm:t>
        <a:bodyPr/>
        <a:lstStyle/>
        <a:p>
          <a:endParaRPr lang="en-US"/>
        </a:p>
      </dgm:t>
    </dgm:pt>
    <dgm:pt modelId="{EBA83648-A41E-47F0-BB7F-A7FB1AB11DDF}">
      <dgm:prSet phldrT="[Text]"/>
      <dgm:spPr>
        <a:xfrm>
          <a:off x="3242462" y="2176272"/>
          <a:ext cx="1580997" cy="1024128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8575" cap="flat" cmpd="sng" algn="ctr">
          <a:solidFill>
            <a:scrgbClr r="0" g="0" b="0"/>
          </a:solidFill>
          <a:prstDash val="solid"/>
          <a:miter lim="800000"/>
        </a:ln>
        <a:effectLst/>
      </dgm:spPr>
      <dgm:t>
        <a:bodyPr/>
        <a:lstStyle/>
        <a:p>
          <a:endParaRPr lang="en-US" b="1" i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46B71593-2BAB-4710-A326-EC3AB0B626FF}" type="parTrans" cxnId="{09C12F20-700D-423A-9A68-F744E0B0E99C}">
      <dgm:prSet/>
      <dgm:spPr/>
      <dgm:t>
        <a:bodyPr/>
        <a:lstStyle/>
        <a:p>
          <a:endParaRPr lang="en-US"/>
        </a:p>
      </dgm:t>
    </dgm:pt>
    <dgm:pt modelId="{FE21CC33-F92F-40B7-B1B9-B55C60BE437A}" type="sibTrans" cxnId="{09C12F20-700D-423A-9A68-F744E0B0E99C}">
      <dgm:prSet/>
      <dgm:spPr/>
      <dgm:t>
        <a:bodyPr/>
        <a:lstStyle/>
        <a:p>
          <a:endParaRPr lang="en-US"/>
        </a:p>
      </dgm:t>
    </dgm:pt>
    <dgm:pt modelId="{60351D5C-48F2-4F16-932F-11D19FA5D63B}">
      <dgm:prSet phldrT="[Text]"/>
      <dgm:spPr>
        <a:xfrm rot="16200000">
          <a:off x="1325422" y="1632204"/>
          <a:ext cx="1385773" cy="1385773"/>
        </a:xfrm>
        <a:solidFill>
          <a:srgbClr val="ED7D31">
            <a:lumMod val="75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b="1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Infrastructure (Technology, Logistics)</a:t>
          </a:r>
        </a:p>
      </dgm:t>
    </dgm:pt>
    <dgm:pt modelId="{1B1EAF86-ABE4-4DE9-92CD-5E9106B5CE76}" type="parTrans" cxnId="{88CEB8AC-0C7D-4B45-BF1E-C2C7DC338539}">
      <dgm:prSet/>
      <dgm:spPr/>
      <dgm:t>
        <a:bodyPr/>
        <a:lstStyle/>
        <a:p>
          <a:endParaRPr lang="en-US"/>
        </a:p>
      </dgm:t>
    </dgm:pt>
    <dgm:pt modelId="{E47B60D9-26BA-4801-9EC4-D70DD3ECD856}" type="sibTrans" cxnId="{88CEB8AC-0C7D-4B45-BF1E-C2C7DC338539}">
      <dgm:prSet/>
      <dgm:spPr/>
      <dgm:t>
        <a:bodyPr/>
        <a:lstStyle/>
        <a:p>
          <a:endParaRPr lang="en-US"/>
        </a:p>
      </dgm:t>
    </dgm:pt>
    <dgm:pt modelId="{4B95E865-8968-46E7-A532-8A39EEE2EC3B}">
      <dgm:prSet phldrT="[Text]"/>
      <dgm:spPr>
        <a:xfrm>
          <a:off x="662939" y="2176272"/>
          <a:ext cx="1580997" cy="1024128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8575" cap="flat" cmpd="sng" algn="ctr">
          <a:solidFill>
            <a:scrgbClr r="0" g="0" b="0"/>
          </a:solidFill>
          <a:prstDash val="solid"/>
          <a:miter lim="800000"/>
        </a:ln>
        <a:effectLst/>
      </dgm:spPr>
      <dgm:t>
        <a:bodyPr/>
        <a:lstStyle/>
        <a:p>
          <a:endParaRPr lang="en-US" b="1" i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2E9C3544-2192-49C4-B6C1-40B0598049D7}" type="parTrans" cxnId="{DD90A826-DDD7-4766-A430-C92AAE187FCD}">
      <dgm:prSet/>
      <dgm:spPr/>
      <dgm:t>
        <a:bodyPr/>
        <a:lstStyle/>
        <a:p>
          <a:endParaRPr lang="en-US"/>
        </a:p>
      </dgm:t>
    </dgm:pt>
    <dgm:pt modelId="{113B62D1-7768-42D7-9A99-2FF017445740}" type="sibTrans" cxnId="{DD90A826-DDD7-4766-A430-C92AAE187FCD}">
      <dgm:prSet/>
      <dgm:spPr/>
      <dgm:t>
        <a:bodyPr/>
        <a:lstStyle/>
        <a:p>
          <a:endParaRPr lang="en-US"/>
        </a:p>
      </dgm:t>
    </dgm:pt>
    <dgm:pt modelId="{6F01E4BD-8351-4F05-B89F-E20994EBE48D}">
      <dgm:prSet phldrT="[Text]"/>
      <dgm:spPr/>
      <dgm:t>
        <a:bodyPr/>
        <a:lstStyle/>
        <a:p>
          <a:endParaRPr lang="en-US"/>
        </a:p>
      </dgm:t>
    </dgm:pt>
    <dgm:pt modelId="{A6FECA2B-8C90-4DBC-A273-64062C5AD633}" type="parTrans" cxnId="{6E081407-36F4-475A-AFC9-93C63C1990F5}">
      <dgm:prSet/>
      <dgm:spPr/>
      <dgm:t>
        <a:bodyPr/>
        <a:lstStyle/>
        <a:p>
          <a:endParaRPr lang="en-US"/>
        </a:p>
      </dgm:t>
    </dgm:pt>
    <dgm:pt modelId="{5F112A8C-1D9E-4AED-80FF-383CEBDC2D36}" type="sibTrans" cxnId="{6E081407-36F4-475A-AFC9-93C63C1990F5}">
      <dgm:prSet/>
      <dgm:spPr/>
      <dgm:t>
        <a:bodyPr/>
        <a:lstStyle/>
        <a:p>
          <a:endParaRPr lang="en-US"/>
        </a:p>
      </dgm:t>
    </dgm:pt>
    <dgm:pt modelId="{28A195BF-9D85-47C3-A521-2E714C38CC7E}" type="pres">
      <dgm:prSet presAssocID="{B38AC82F-1189-42B9-97B6-702B9AF6D162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498A26E-7782-4B2E-BC89-0A458C2B3EEC}" type="pres">
      <dgm:prSet presAssocID="{B38AC82F-1189-42B9-97B6-702B9AF6D162}" presName="children" presStyleCnt="0"/>
      <dgm:spPr/>
    </dgm:pt>
    <dgm:pt modelId="{B879439B-B7F0-435F-953E-851F17D82909}" type="pres">
      <dgm:prSet presAssocID="{B38AC82F-1189-42B9-97B6-702B9AF6D162}" presName="child1group" presStyleCnt="0"/>
      <dgm:spPr/>
    </dgm:pt>
    <dgm:pt modelId="{8C15D66D-D198-457C-B3B2-011EB408A0C5}" type="pres">
      <dgm:prSet presAssocID="{B38AC82F-1189-42B9-97B6-702B9AF6D162}" presName="child1" presStyleLbl="bgAcc1" presStyleIdx="0" presStyleCnt="4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D4B45A84-2F0E-4DCB-BE7F-274A8D0C28DA}" type="pres">
      <dgm:prSet presAssocID="{B38AC82F-1189-42B9-97B6-702B9AF6D162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D93BCE-A77C-4B3B-B962-EA04AE75B2FA}" type="pres">
      <dgm:prSet presAssocID="{B38AC82F-1189-42B9-97B6-702B9AF6D162}" presName="child2group" presStyleCnt="0"/>
      <dgm:spPr/>
    </dgm:pt>
    <dgm:pt modelId="{20656161-6C9F-44C5-B5E4-0A520DB6EA39}" type="pres">
      <dgm:prSet presAssocID="{B38AC82F-1189-42B9-97B6-702B9AF6D162}" presName="child2" presStyleLbl="bgAcc1" presStyleIdx="1" presStyleCnt="4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3A195618-6A2B-4588-AEB3-D72B87939A7C}" type="pres">
      <dgm:prSet presAssocID="{B38AC82F-1189-42B9-97B6-702B9AF6D162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F80A39-0F12-4647-B520-82252E01AFC3}" type="pres">
      <dgm:prSet presAssocID="{B38AC82F-1189-42B9-97B6-702B9AF6D162}" presName="child3group" presStyleCnt="0"/>
      <dgm:spPr/>
    </dgm:pt>
    <dgm:pt modelId="{6E34AB1B-4C5B-4A75-B75B-54697C026EE0}" type="pres">
      <dgm:prSet presAssocID="{B38AC82F-1189-42B9-97B6-702B9AF6D162}" presName="child3" presStyleLbl="bgAcc1" presStyleIdx="2" presStyleCnt="4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676BF6E8-BA3E-44B9-933C-E4BEE8DABCB4}" type="pres">
      <dgm:prSet presAssocID="{B38AC82F-1189-42B9-97B6-702B9AF6D162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2D8E66-C026-4249-835C-4C4FD4A5CC23}" type="pres">
      <dgm:prSet presAssocID="{B38AC82F-1189-42B9-97B6-702B9AF6D162}" presName="child4group" presStyleCnt="0"/>
      <dgm:spPr/>
    </dgm:pt>
    <dgm:pt modelId="{8FB5DE37-8501-4024-A111-FA199B6098C3}" type="pres">
      <dgm:prSet presAssocID="{B38AC82F-1189-42B9-97B6-702B9AF6D162}" presName="child4" presStyleLbl="bgAcc1" presStyleIdx="3" presStyleCnt="4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FF04F761-EFEF-4E85-A565-2DED9361892A}" type="pres">
      <dgm:prSet presAssocID="{B38AC82F-1189-42B9-97B6-702B9AF6D162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73BF44-F2D7-4A61-9C84-8716C17ED36A}" type="pres">
      <dgm:prSet presAssocID="{B38AC82F-1189-42B9-97B6-702B9AF6D162}" presName="childPlaceholder" presStyleCnt="0"/>
      <dgm:spPr/>
    </dgm:pt>
    <dgm:pt modelId="{74F17CB1-159B-4AD2-894C-7C6FC824B7A8}" type="pres">
      <dgm:prSet presAssocID="{B38AC82F-1189-42B9-97B6-702B9AF6D162}" presName="circle" presStyleCnt="0"/>
      <dgm:spPr/>
    </dgm:pt>
    <dgm:pt modelId="{3B148381-FFB0-4079-AC11-B57B67A79D16}" type="pres">
      <dgm:prSet presAssocID="{B38AC82F-1189-42B9-97B6-702B9AF6D162}" presName="quadrant1" presStyleLbl="node1" presStyleIdx="0" presStyleCnt="4">
        <dgm:presLayoutVars>
          <dgm:chMax val="1"/>
          <dgm:bulletEnabled val="1"/>
        </dgm:presLayoutVars>
      </dgm:prSet>
      <dgm:spPr>
        <a:prstGeom prst="pieWedge">
          <a:avLst/>
        </a:prstGeom>
      </dgm:spPr>
      <dgm:t>
        <a:bodyPr/>
        <a:lstStyle/>
        <a:p>
          <a:endParaRPr lang="en-US"/>
        </a:p>
      </dgm:t>
    </dgm:pt>
    <dgm:pt modelId="{6928AF2D-AB09-43D0-83B1-936F9B2D5200}" type="pres">
      <dgm:prSet presAssocID="{B38AC82F-1189-42B9-97B6-702B9AF6D162}" presName="quadrant2" presStyleLbl="node1" presStyleIdx="1" presStyleCnt="4">
        <dgm:presLayoutVars>
          <dgm:chMax val="1"/>
          <dgm:bulletEnabled val="1"/>
        </dgm:presLayoutVars>
      </dgm:prSet>
      <dgm:spPr>
        <a:prstGeom prst="pieWedge">
          <a:avLst/>
        </a:prstGeom>
      </dgm:spPr>
      <dgm:t>
        <a:bodyPr/>
        <a:lstStyle/>
        <a:p>
          <a:endParaRPr lang="en-US"/>
        </a:p>
      </dgm:t>
    </dgm:pt>
    <dgm:pt modelId="{9157C20E-E587-4DCB-BE79-ECEE8AD68D1F}" type="pres">
      <dgm:prSet presAssocID="{B38AC82F-1189-42B9-97B6-702B9AF6D162}" presName="quadrant3" presStyleLbl="node1" presStyleIdx="2" presStyleCnt="4">
        <dgm:presLayoutVars>
          <dgm:chMax val="1"/>
          <dgm:bulletEnabled val="1"/>
        </dgm:presLayoutVars>
      </dgm:prSet>
      <dgm:spPr>
        <a:prstGeom prst="pieWedge">
          <a:avLst/>
        </a:prstGeom>
      </dgm:spPr>
      <dgm:t>
        <a:bodyPr/>
        <a:lstStyle/>
        <a:p>
          <a:endParaRPr lang="en-US"/>
        </a:p>
      </dgm:t>
    </dgm:pt>
    <dgm:pt modelId="{E820A71C-C9AA-4115-BCE9-DB25C3CA9609}" type="pres">
      <dgm:prSet presAssocID="{B38AC82F-1189-42B9-97B6-702B9AF6D162}" presName="quadrant4" presStyleLbl="node1" presStyleIdx="3" presStyleCnt="4">
        <dgm:presLayoutVars>
          <dgm:chMax val="1"/>
          <dgm:bulletEnabled val="1"/>
        </dgm:presLayoutVars>
      </dgm:prSet>
      <dgm:spPr>
        <a:prstGeom prst="pieWedge">
          <a:avLst/>
        </a:prstGeom>
      </dgm:spPr>
      <dgm:t>
        <a:bodyPr/>
        <a:lstStyle/>
        <a:p>
          <a:endParaRPr lang="en-US"/>
        </a:p>
      </dgm:t>
    </dgm:pt>
    <dgm:pt modelId="{AF8D8B05-FB7A-4C2E-9A11-8B48B70311ED}" type="pres">
      <dgm:prSet presAssocID="{B38AC82F-1189-42B9-97B6-702B9AF6D162}" presName="quadrantPlaceholder" presStyleCnt="0"/>
      <dgm:spPr/>
    </dgm:pt>
    <dgm:pt modelId="{2E1D4BC7-4A8A-4A1A-A083-326F3B41EA77}" type="pres">
      <dgm:prSet presAssocID="{B38AC82F-1189-42B9-97B6-702B9AF6D162}" presName="center1" presStyleLbl="fgShp" presStyleIdx="0" presStyleCnt="2"/>
      <dgm:spPr>
        <a:xfrm>
          <a:off x="2503970" y="1312164"/>
          <a:ext cx="478459" cy="416052"/>
        </a:xfrm>
        <a:prstGeom prst="circularArrow">
          <a:avLst/>
        </a:prstGeom>
        <a:solidFill>
          <a:srgbClr val="5B9BD5">
            <a:tint val="6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8C592132-7FD4-40E9-8907-4E25ED2200FE}" type="pres">
      <dgm:prSet presAssocID="{B38AC82F-1189-42B9-97B6-702B9AF6D162}" presName="center2" presStyleLbl="fgShp" presStyleIdx="1" presStyleCnt="2"/>
      <dgm:spPr>
        <a:xfrm rot="10800000">
          <a:off x="2503970" y="1472184"/>
          <a:ext cx="478459" cy="416052"/>
        </a:xfrm>
        <a:prstGeom prst="circularArrow">
          <a:avLst/>
        </a:prstGeom>
        <a:solidFill>
          <a:srgbClr val="5B9BD5">
            <a:tint val="6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</dgm:ptLst>
  <dgm:cxnLst>
    <dgm:cxn modelId="{30A558FA-AE4E-4BFD-962B-8AE9D16E81C6}" srcId="{BACD62C6-21C6-42B6-8834-58D4EFA471D8}" destId="{89DED0B7-3C82-4037-B6F6-5E1019F6CC53}" srcOrd="0" destOrd="0" parTransId="{08FA7CEC-C160-4F9A-A4B1-A608FFBD8FE8}" sibTransId="{2B8C692C-3C8F-4EC5-A4E9-46DBB46541AF}"/>
    <dgm:cxn modelId="{E943FDBA-34AB-4378-B6A9-BB7BA6E29B30}" type="presOf" srcId="{B38AC82F-1189-42B9-97B6-702B9AF6D162}" destId="{28A195BF-9D85-47C3-A521-2E714C38CC7E}" srcOrd="0" destOrd="0" presId="urn:microsoft.com/office/officeart/2005/8/layout/cycle4"/>
    <dgm:cxn modelId="{B3E67B2A-6A5C-4525-8317-DD8AF2709AC9}" type="presOf" srcId="{76A01AB4-C4F7-47C1-A568-234392109F5C}" destId="{8C15D66D-D198-457C-B3B2-011EB408A0C5}" srcOrd="0" destOrd="0" presId="urn:microsoft.com/office/officeart/2005/8/layout/cycle4"/>
    <dgm:cxn modelId="{9430BA25-2170-4051-8922-7DEB34ED9295}" type="presOf" srcId="{BACD62C6-21C6-42B6-8834-58D4EFA471D8}" destId="{6928AF2D-AB09-43D0-83B1-936F9B2D5200}" srcOrd="0" destOrd="0" presId="urn:microsoft.com/office/officeart/2005/8/layout/cycle4"/>
    <dgm:cxn modelId="{64C85AF5-DAC4-4E16-BBB0-A86677C79EE3}" type="presOf" srcId="{EAE52679-C7F0-46AA-A73C-50537FBED0E4}" destId="{3B148381-FFB0-4079-AC11-B57B67A79D16}" srcOrd="0" destOrd="0" presId="urn:microsoft.com/office/officeart/2005/8/layout/cycle4"/>
    <dgm:cxn modelId="{2F201BD7-76F7-49D0-A419-9BC7FC042A41}" type="presOf" srcId="{76A01AB4-C4F7-47C1-A568-234392109F5C}" destId="{D4B45A84-2F0E-4DCB-BE7F-274A8D0C28DA}" srcOrd="1" destOrd="0" presId="urn:microsoft.com/office/officeart/2005/8/layout/cycle4"/>
    <dgm:cxn modelId="{AD512242-946A-4C2B-BFD9-D41661BC8481}" type="presOf" srcId="{89DED0B7-3C82-4037-B6F6-5E1019F6CC53}" destId="{3A195618-6A2B-4588-AEB3-D72B87939A7C}" srcOrd="1" destOrd="0" presId="urn:microsoft.com/office/officeart/2005/8/layout/cycle4"/>
    <dgm:cxn modelId="{8D8C059B-861F-443B-9170-A824A7E60EFC}" type="presOf" srcId="{4B95E865-8968-46E7-A532-8A39EEE2EC3B}" destId="{8FB5DE37-8501-4024-A111-FA199B6098C3}" srcOrd="0" destOrd="0" presId="urn:microsoft.com/office/officeart/2005/8/layout/cycle4"/>
    <dgm:cxn modelId="{0303B1BA-33F1-4F09-8DD0-8C8ABBA58E5D}" srcId="{B38AC82F-1189-42B9-97B6-702B9AF6D162}" destId="{EAE52679-C7F0-46AA-A73C-50537FBED0E4}" srcOrd="0" destOrd="0" parTransId="{B5F77F8C-87BD-4D22-AE1D-5DCD4762CFF2}" sibTransId="{B60A156A-CF83-4C70-8D3C-DBD466DAC0DE}"/>
    <dgm:cxn modelId="{6E081407-36F4-475A-AFC9-93C63C1990F5}" srcId="{B38AC82F-1189-42B9-97B6-702B9AF6D162}" destId="{6F01E4BD-8351-4F05-B89F-E20994EBE48D}" srcOrd="4" destOrd="0" parTransId="{A6FECA2B-8C90-4DBC-A273-64062C5AD633}" sibTransId="{5F112A8C-1D9E-4AED-80FF-383CEBDC2D36}"/>
    <dgm:cxn modelId="{09C12F20-700D-423A-9A68-F744E0B0E99C}" srcId="{065343E9-BF74-4B29-85BD-9E7165580837}" destId="{EBA83648-A41E-47F0-BB7F-A7FB1AB11DDF}" srcOrd="0" destOrd="0" parTransId="{46B71593-2BAB-4710-A326-EC3AB0B626FF}" sibTransId="{FE21CC33-F92F-40B7-B1B9-B55C60BE437A}"/>
    <dgm:cxn modelId="{746EDF45-063F-4DF9-B403-20481ABC43E2}" srcId="{B38AC82F-1189-42B9-97B6-702B9AF6D162}" destId="{065343E9-BF74-4B29-85BD-9E7165580837}" srcOrd="2" destOrd="0" parTransId="{B478D6BD-3D68-4C1E-A42D-BA7FB6F4465A}" sibTransId="{9F479B5E-F827-443D-85B4-73802D7A448F}"/>
    <dgm:cxn modelId="{1EE24E59-9CD8-46C5-A8CF-C8328A74C380}" type="presOf" srcId="{EBA83648-A41E-47F0-BB7F-A7FB1AB11DDF}" destId="{676BF6E8-BA3E-44B9-933C-E4BEE8DABCB4}" srcOrd="1" destOrd="0" presId="urn:microsoft.com/office/officeart/2005/8/layout/cycle4"/>
    <dgm:cxn modelId="{88CEB8AC-0C7D-4B45-BF1E-C2C7DC338539}" srcId="{B38AC82F-1189-42B9-97B6-702B9AF6D162}" destId="{60351D5C-48F2-4F16-932F-11D19FA5D63B}" srcOrd="3" destOrd="0" parTransId="{1B1EAF86-ABE4-4DE9-92CD-5E9106B5CE76}" sibTransId="{E47B60D9-26BA-4801-9EC4-D70DD3ECD856}"/>
    <dgm:cxn modelId="{85DC3226-CBB3-4FC6-9254-050B6BD22A7B}" type="presOf" srcId="{4B95E865-8968-46E7-A532-8A39EEE2EC3B}" destId="{FF04F761-EFEF-4E85-A565-2DED9361892A}" srcOrd="1" destOrd="0" presId="urn:microsoft.com/office/officeart/2005/8/layout/cycle4"/>
    <dgm:cxn modelId="{488DD049-9286-40B4-84EF-1952A77E478E}" type="presOf" srcId="{065343E9-BF74-4B29-85BD-9E7165580837}" destId="{9157C20E-E587-4DCB-BE79-ECEE8AD68D1F}" srcOrd="0" destOrd="0" presId="urn:microsoft.com/office/officeart/2005/8/layout/cycle4"/>
    <dgm:cxn modelId="{AF7360CB-3286-4018-9613-B85C64725C01}" type="presOf" srcId="{60351D5C-48F2-4F16-932F-11D19FA5D63B}" destId="{E820A71C-C9AA-4115-BCE9-DB25C3CA9609}" srcOrd="0" destOrd="0" presId="urn:microsoft.com/office/officeart/2005/8/layout/cycle4"/>
    <dgm:cxn modelId="{33186D09-CD3E-41C1-B36E-AF5A516D156D}" type="presOf" srcId="{EBA83648-A41E-47F0-BB7F-A7FB1AB11DDF}" destId="{6E34AB1B-4C5B-4A75-B75B-54697C026EE0}" srcOrd="0" destOrd="0" presId="urn:microsoft.com/office/officeart/2005/8/layout/cycle4"/>
    <dgm:cxn modelId="{B6E73989-D887-4808-B871-A7932718A09F}" type="presOf" srcId="{89DED0B7-3C82-4037-B6F6-5E1019F6CC53}" destId="{20656161-6C9F-44C5-B5E4-0A520DB6EA39}" srcOrd="0" destOrd="0" presId="urn:microsoft.com/office/officeart/2005/8/layout/cycle4"/>
    <dgm:cxn modelId="{DD90A826-DDD7-4766-A430-C92AAE187FCD}" srcId="{60351D5C-48F2-4F16-932F-11D19FA5D63B}" destId="{4B95E865-8968-46E7-A532-8A39EEE2EC3B}" srcOrd="0" destOrd="0" parTransId="{2E9C3544-2192-49C4-B6C1-40B0598049D7}" sibTransId="{113B62D1-7768-42D7-9A99-2FF017445740}"/>
    <dgm:cxn modelId="{71004CB6-6B3E-4726-B9EB-1930C5FD30F9}" srcId="{EAE52679-C7F0-46AA-A73C-50537FBED0E4}" destId="{76A01AB4-C4F7-47C1-A568-234392109F5C}" srcOrd="0" destOrd="0" parTransId="{B8765FE2-F981-463D-80B0-A0F2CB0325A6}" sibTransId="{552BBC11-E647-4AC3-91CA-B43609785793}"/>
    <dgm:cxn modelId="{F19B4B07-1708-411F-834A-C7898FBA5C5A}" srcId="{B38AC82F-1189-42B9-97B6-702B9AF6D162}" destId="{BACD62C6-21C6-42B6-8834-58D4EFA471D8}" srcOrd="1" destOrd="0" parTransId="{122CE5D5-B5DB-4CE8-B34C-E1A8970612F4}" sibTransId="{2EAB2651-BF5D-46E2-99F9-A35A44D8E634}"/>
    <dgm:cxn modelId="{304F359B-7F2B-4ADF-BE50-B65275406C30}" type="presParOf" srcId="{28A195BF-9D85-47C3-A521-2E714C38CC7E}" destId="{2498A26E-7782-4B2E-BC89-0A458C2B3EEC}" srcOrd="0" destOrd="0" presId="urn:microsoft.com/office/officeart/2005/8/layout/cycle4"/>
    <dgm:cxn modelId="{41663BE0-8E62-461F-87E5-74B8B3B92420}" type="presParOf" srcId="{2498A26E-7782-4B2E-BC89-0A458C2B3EEC}" destId="{B879439B-B7F0-435F-953E-851F17D82909}" srcOrd="0" destOrd="0" presId="urn:microsoft.com/office/officeart/2005/8/layout/cycle4"/>
    <dgm:cxn modelId="{CA39A02C-0D68-4740-B43B-78F0ED9F3CAD}" type="presParOf" srcId="{B879439B-B7F0-435F-953E-851F17D82909}" destId="{8C15D66D-D198-457C-B3B2-011EB408A0C5}" srcOrd="0" destOrd="0" presId="urn:microsoft.com/office/officeart/2005/8/layout/cycle4"/>
    <dgm:cxn modelId="{AC71BA23-EF52-4406-84EF-355FE3815479}" type="presParOf" srcId="{B879439B-B7F0-435F-953E-851F17D82909}" destId="{D4B45A84-2F0E-4DCB-BE7F-274A8D0C28DA}" srcOrd="1" destOrd="0" presId="urn:microsoft.com/office/officeart/2005/8/layout/cycle4"/>
    <dgm:cxn modelId="{59270A04-7315-4671-9C06-01A3DE733B0A}" type="presParOf" srcId="{2498A26E-7782-4B2E-BC89-0A458C2B3EEC}" destId="{13D93BCE-A77C-4B3B-B962-EA04AE75B2FA}" srcOrd="1" destOrd="0" presId="urn:microsoft.com/office/officeart/2005/8/layout/cycle4"/>
    <dgm:cxn modelId="{4EF16094-707D-436F-87B7-F79CE12B31AD}" type="presParOf" srcId="{13D93BCE-A77C-4B3B-B962-EA04AE75B2FA}" destId="{20656161-6C9F-44C5-B5E4-0A520DB6EA39}" srcOrd="0" destOrd="0" presId="urn:microsoft.com/office/officeart/2005/8/layout/cycle4"/>
    <dgm:cxn modelId="{CC9BF590-0305-439A-8031-533C749D655B}" type="presParOf" srcId="{13D93BCE-A77C-4B3B-B962-EA04AE75B2FA}" destId="{3A195618-6A2B-4588-AEB3-D72B87939A7C}" srcOrd="1" destOrd="0" presId="urn:microsoft.com/office/officeart/2005/8/layout/cycle4"/>
    <dgm:cxn modelId="{74E616C6-C6AE-4362-99B7-283B2DEC7E1B}" type="presParOf" srcId="{2498A26E-7782-4B2E-BC89-0A458C2B3EEC}" destId="{81F80A39-0F12-4647-B520-82252E01AFC3}" srcOrd="2" destOrd="0" presId="urn:microsoft.com/office/officeart/2005/8/layout/cycle4"/>
    <dgm:cxn modelId="{56C625D1-9983-4A2E-A62B-201D53206A5B}" type="presParOf" srcId="{81F80A39-0F12-4647-B520-82252E01AFC3}" destId="{6E34AB1B-4C5B-4A75-B75B-54697C026EE0}" srcOrd="0" destOrd="0" presId="urn:microsoft.com/office/officeart/2005/8/layout/cycle4"/>
    <dgm:cxn modelId="{5C11F548-15F0-4915-80E4-5A4489B5FCA5}" type="presParOf" srcId="{81F80A39-0F12-4647-B520-82252E01AFC3}" destId="{676BF6E8-BA3E-44B9-933C-E4BEE8DABCB4}" srcOrd="1" destOrd="0" presId="urn:microsoft.com/office/officeart/2005/8/layout/cycle4"/>
    <dgm:cxn modelId="{8D43C067-F5B6-4797-A3F8-30DF96EEF294}" type="presParOf" srcId="{2498A26E-7782-4B2E-BC89-0A458C2B3EEC}" destId="{8D2D8E66-C026-4249-835C-4C4FD4A5CC23}" srcOrd="3" destOrd="0" presId="urn:microsoft.com/office/officeart/2005/8/layout/cycle4"/>
    <dgm:cxn modelId="{5F709D17-9F1C-4F9D-9DA4-1F8C02234283}" type="presParOf" srcId="{8D2D8E66-C026-4249-835C-4C4FD4A5CC23}" destId="{8FB5DE37-8501-4024-A111-FA199B6098C3}" srcOrd="0" destOrd="0" presId="urn:microsoft.com/office/officeart/2005/8/layout/cycle4"/>
    <dgm:cxn modelId="{30E0CD15-316B-4174-9AF4-BA9183CE8744}" type="presParOf" srcId="{8D2D8E66-C026-4249-835C-4C4FD4A5CC23}" destId="{FF04F761-EFEF-4E85-A565-2DED9361892A}" srcOrd="1" destOrd="0" presId="urn:microsoft.com/office/officeart/2005/8/layout/cycle4"/>
    <dgm:cxn modelId="{14128FBE-E1DB-489C-B813-5E993A333692}" type="presParOf" srcId="{2498A26E-7782-4B2E-BC89-0A458C2B3EEC}" destId="{3573BF44-F2D7-4A61-9C84-8716C17ED36A}" srcOrd="4" destOrd="0" presId="urn:microsoft.com/office/officeart/2005/8/layout/cycle4"/>
    <dgm:cxn modelId="{0D2B0127-ACB1-41C7-9E8F-B971A749C9A7}" type="presParOf" srcId="{28A195BF-9D85-47C3-A521-2E714C38CC7E}" destId="{74F17CB1-159B-4AD2-894C-7C6FC824B7A8}" srcOrd="1" destOrd="0" presId="urn:microsoft.com/office/officeart/2005/8/layout/cycle4"/>
    <dgm:cxn modelId="{5D16381C-27DA-416B-AAFC-804430476897}" type="presParOf" srcId="{74F17CB1-159B-4AD2-894C-7C6FC824B7A8}" destId="{3B148381-FFB0-4079-AC11-B57B67A79D16}" srcOrd="0" destOrd="0" presId="urn:microsoft.com/office/officeart/2005/8/layout/cycle4"/>
    <dgm:cxn modelId="{3FC676B7-C62A-41BF-B0FE-76482B0878CF}" type="presParOf" srcId="{74F17CB1-159B-4AD2-894C-7C6FC824B7A8}" destId="{6928AF2D-AB09-43D0-83B1-936F9B2D5200}" srcOrd="1" destOrd="0" presId="urn:microsoft.com/office/officeart/2005/8/layout/cycle4"/>
    <dgm:cxn modelId="{F0078A93-87D9-4F28-91ED-46AFB98AC3A2}" type="presParOf" srcId="{74F17CB1-159B-4AD2-894C-7C6FC824B7A8}" destId="{9157C20E-E587-4DCB-BE79-ECEE8AD68D1F}" srcOrd="2" destOrd="0" presId="urn:microsoft.com/office/officeart/2005/8/layout/cycle4"/>
    <dgm:cxn modelId="{9F0EC9AF-E24F-4D6A-B5FB-BFE76DA95CA9}" type="presParOf" srcId="{74F17CB1-159B-4AD2-894C-7C6FC824B7A8}" destId="{E820A71C-C9AA-4115-BCE9-DB25C3CA9609}" srcOrd="3" destOrd="0" presId="urn:microsoft.com/office/officeart/2005/8/layout/cycle4"/>
    <dgm:cxn modelId="{4F003F14-5866-40D7-B267-935977581F1D}" type="presParOf" srcId="{74F17CB1-159B-4AD2-894C-7C6FC824B7A8}" destId="{AF8D8B05-FB7A-4C2E-9A11-8B48B70311ED}" srcOrd="4" destOrd="0" presId="urn:microsoft.com/office/officeart/2005/8/layout/cycle4"/>
    <dgm:cxn modelId="{EE4F47AF-D8D1-421B-91CD-624CDD700AB0}" type="presParOf" srcId="{28A195BF-9D85-47C3-A521-2E714C38CC7E}" destId="{2E1D4BC7-4A8A-4A1A-A083-326F3B41EA77}" srcOrd="2" destOrd="0" presId="urn:microsoft.com/office/officeart/2005/8/layout/cycle4"/>
    <dgm:cxn modelId="{B9224091-B83C-4C95-B9D8-EE4FA1B62F26}" type="presParOf" srcId="{28A195BF-9D85-47C3-A521-2E714C38CC7E}" destId="{8C592132-7FD4-40E9-8907-4E25ED2200FE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8AC82F-1189-42B9-97B6-702B9AF6D162}" type="doc">
      <dgm:prSet loTypeId="urn:microsoft.com/office/officeart/2005/8/layout/cycle4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AE52679-C7F0-46AA-A73C-50537FBED0E4}">
      <dgm:prSet phldrT="[Text]"/>
      <dgm:spPr>
        <a:xfrm>
          <a:off x="1325422" y="182422"/>
          <a:ext cx="1385773" cy="1385773"/>
        </a:xfrm>
        <a:prstGeom prst="pieWedge">
          <a:avLst/>
        </a:prstGeom>
        <a:solidFill>
          <a:srgbClr val="00B05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Talent Development Pipeline Integration</a:t>
          </a:r>
        </a:p>
      </dgm:t>
    </dgm:pt>
    <dgm:pt modelId="{B5F77F8C-87BD-4D22-AE1D-5DCD4762CFF2}" type="parTrans" cxnId="{0303B1BA-33F1-4F09-8DD0-8C8ABBA58E5D}">
      <dgm:prSet/>
      <dgm:spPr/>
      <dgm:t>
        <a:bodyPr/>
        <a:lstStyle/>
        <a:p>
          <a:endParaRPr lang="en-US"/>
        </a:p>
      </dgm:t>
    </dgm:pt>
    <dgm:pt modelId="{B60A156A-CF83-4C70-8D3C-DBD466DAC0DE}" type="sibTrans" cxnId="{0303B1BA-33F1-4F09-8DD0-8C8ABBA58E5D}">
      <dgm:prSet/>
      <dgm:spPr/>
      <dgm:t>
        <a:bodyPr/>
        <a:lstStyle/>
        <a:p>
          <a:endParaRPr lang="en-US"/>
        </a:p>
      </dgm:t>
    </dgm:pt>
    <dgm:pt modelId="{76A01AB4-C4F7-47C1-A568-234392109F5C}">
      <dgm:prSet phldrT="[Text]"/>
      <dgm:spPr>
        <a:xfrm>
          <a:off x="662939" y="0"/>
          <a:ext cx="1580997" cy="102412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8575" cap="flat" cmpd="sng" algn="ctr">
          <a:solidFill>
            <a:scrgbClr r="0" g="0" b="0"/>
          </a:solidFill>
          <a:prstDash val="solid"/>
          <a:miter lim="800000"/>
        </a:ln>
        <a:effectLst/>
      </dgm:spPr>
      <dgm:t>
        <a:bodyPr/>
        <a:lstStyle/>
        <a:p>
          <a:r>
            <a:rPr lang="en-US" b="1" i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Business Services and Data Centers</a:t>
          </a:r>
        </a:p>
      </dgm:t>
    </dgm:pt>
    <dgm:pt modelId="{B8765FE2-F981-463D-80B0-A0F2CB0325A6}" type="parTrans" cxnId="{71004CB6-6B3E-4726-B9EB-1930C5FD30F9}">
      <dgm:prSet/>
      <dgm:spPr/>
      <dgm:t>
        <a:bodyPr/>
        <a:lstStyle/>
        <a:p>
          <a:endParaRPr lang="en-US"/>
        </a:p>
      </dgm:t>
    </dgm:pt>
    <dgm:pt modelId="{552BBC11-E647-4AC3-91CA-B43609785793}" type="sibTrans" cxnId="{71004CB6-6B3E-4726-B9EB-1930C5FD30F9}">
      <dgm:prSet/>
      <dgm:spPr/>
      <dgm:t>
        <a:bodyPr/>
        <a:lstStyle/>
        <a:p>
          <a:endParaRPr lang="en-US"/>
        </a:p>
      </dgm:t>
    </dgm:pt>
    <dgm:pt modelId="{BACD62C6-21C6-42B6-8834-58D4EFA471D8}">
      <dgm:prSet phldrT="[Text]"/>
      <dgm:spPr>
        <a:xfrm rot="5400000">
          <a:off x="2775204" y="182422"/>
          <a:ext cx="1385773" cy="1385773"/>
        </a:xfrm>
        <a:prstGeom prst="pieWedge">
          <a:avLst/>
        </a:prstGeom>
        <a:solidFill>
          <a:srgbClr val="FFFF0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b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Unique, Attractive Regional Assets</a:t>
          </a:r>
        </a:p>
      </dgm:t>
    </dgm:pt>
    <dgm:pt modelId="{122CE5D5-B5DB-4CE8-B34C-E1A8970612F4}" type="parTrans" cxnId="{F19B4B07-1708-411F-834A-C7898FBA5C5A}">
      <dgm:prSet/>
      <dgm:spPr/>
      <dgm:t>
        <a:bodyPr/>
        <a:lstStyle/>
        <a:p>
          <a:endParaRPr lang="en-US"/>
        </a:p>
      </dgm:t>
    </dgm:pt>
    <dgm:pt modelId="{2EAB2651-BF5D-46E2-99F9-A35A44D8E634}" type="sibTrans" cxnId="{F19B4B07-1708-411F-834A-C7898FBA5C5A}">
      <dgm:prSet/>
      <dgm:spPr/>
      <dgm:t>
        <a:bodyPr/>
        <a:lstStyle/>
        <a:p>
          <a:endParaRPr lang="en-US"/>
        </a:p>
      </dgm:t>
    </dgm:pt>
    <dgm:pt modelId="{89DED0B7-3C82-4037-B6F6-5E1019F6CC53}">
      <dgm:prSet phldrT="[Text]"/>
      <dgm:spPr>
        <a:xfrm>
          <a:off x="3242462" y="0"/>
          <a:ext cx="1580997" cy="102412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8575" cap="flat" cmpd="sng" algn="ctr">
          <a:solidFill>
            <a:scrgbClr r="0" g="0" b="0"/>
          </a:solidFill>
          <a:prstDash val="solid"/>
          <a:miter lim="800000"/>
        </a:ln>
        <a:effectLst/>
      </dgm:spPr>
      <dgm:t>
        <a:bodyPr/>
        <a:lstStyle/>
        <a:p>
          <a:r>
            <a:rPr lang="en-US" b="1" i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Advanced Manufacturing &amp; Materials</a:t>
          </a:r>
        </a:p>
      </dgm:t>
    </dgm:pt>
    <dgm:pt modelId="{08FA7CEC-C160-4F9A-A4B1-A608FFBD8FE8}" type="parTrans" cxnId="{30A558FA-AE4E-4BFD-962B-8AE9D16E81C6}">
      <dgm:prSet/>
      <dgm:spPr/>
      <dgm:t>
        <a:bodyPr/>
        <a:lstStyle/>
        <a:p>
          <a:endParaRPr lang="en-US"/>
        </a:p>
      </dgm:t>
    </dgm:pt>
    <dgm:pt modelId="{2B8C692C-3C8F-4EC5-A4E9-46DBB46541AF}" type="sibTrans" cxnId="{30A558FA-AE4E-4BFD-962B-8AE9D16E81C6}">
      <dgm:prSet/>
      <dgm:spPr/>
      <dgm:t>
        <a:bodyPr/>
        <a:lstStyle/>
        <a:p>
          <a:endParaRPr lang="en-US"/>
        </a:p>
      </dgm:t>
    </dgm:pt>
    <dgm:pt modelId="{065343E9-BF74-4B29-85BD-9E7165580837}">
      <dgm:prSet phldrT="[Text]"/>
      <dgm:spPr>
        <a:xfrm rot="10800000">
          <a:off x="2775204" y="1632204"/>
          <a:ext cx="1385773" cy="1385773"/>
        </a:xfrm>
        <a:prstGeom prst="pieWedge">
          <a:avLst/>
        </a:prstGeom>
        <a:solidFill>
          <a:srgbClr val="E7E6E6">
            <a:lumMod val="75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Talent Recruitment &amp; Retention</a:t>
          </a:r>
        </a:p>
      </dgm:t>
    </dgm:pt>
    <dgm:pt modelId="{B478D6BD-3D68-4C1E-A42D-BA7FB6F4465A}" type="parTrans" cxnId="{746EDF45-063F-4DF9-B403-20481ABC43E2}">
      <dgm:prSet/>
      <dgm:spPr/>
      <dgm:t>
        <a:bodyPr/>
        <a:lstStyle/>
        <a:p>
          <a:endParaRPr lang="en-US"/>
        </a:p>
      </dgm:t>
    </dgm:pt>
    <dgm:pt modelId="{9F479B5E-F827-443D-85B4-73802D7A448F}" type="sibTrans" cxnId="{746EDF45-063F-4DF9-B403-20481ABC43E2}">
      <dgm:prSet/>
      <dgm:spPr/>
      <dgm:t>
        <a:bodyPr/>
        <a:lstStyle/>
        <a:p>
          <a:endParaRPr lang="en-US"/>
        </a:p>
      </dgm:t>
    </dgm:pt>
    <dgm:pt modelId="{EBA83648-A41E-47F0-BB7F-A7FB1AB11DDF}">
      <dgm:prSet phldrT="[Text]"/>
      <dgm:spPr>
        <a:xfrm>
          <a:off x="3242462" y="2176272"/>
          <a:ext cx="1580997" cy="102412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8575" cap="flat" cmpd="sng" algn="ctr">
          <a:solidFill>
            <a:scrgbClr r="0" g="0" b="0"/>
          </a:solidFill>
          <a:prstDash val="solid"/>
          <a:miter lim="800000"/>
        </a:ln>
        <a:effectLst/>
      </dgm:spPr>
      <dgm:t>
        <a:bodyPr/>
        <a:lstStyle/>
        <a:p>
          <a:r>
            <a:rPr lang="en-US" b="1" i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Healthcare</a:t>
          </a:r>
        </a:p>
      </dgm:t>
    </dgm:pt>
    <dgm:pt modelId="{46B71593-2BAB-4710-A326-EC3AB0B626FF}" type="parTrans" cxnId="{09C12F20-700D-423A-9A68-F744E0B0E99C}">
      <dgm:prSet/>
      <dgm:spPr/>
      <dgm:t>
        <a:bodyPr/>
        <a:lstStyle/>
        <a:p>
          <a:endParaRPr lang="en-US"/>
        </a:p>
      </dgm:t>
    </dgm:pt>
    <dgm:pt modelId="{FE21CC33-F92F-40B7-B1B9-B55C60BE437A}" type="sibTrans" cxnId="{09C12F20-700D-423A-9A68-F744E0B0E99C}">
      <dgm:prSet/>
      <dgm:spPr/>
      <dgm:t>
        <a:bodyPr/>
        <a:lstStyle/>
        <a:p>
          <a:endParaRPr lang="en-US"/>
        </a:p>
      </dgm:t>
    </dgm:pt>
    <dgm:pt modelId="{60351D5C-48F2-4F16-932F-11D19FA5D63B}">
      <dgm:prSet phldrT="[Text]"/>
      <dgm:spPr>
        <a:xfrm rot="16200000">
          <a:off x="1325422" y="1632204"/>
          <a:ext cx="1385773" cy="1385773"/>
        </a:xfrm>
        <a:prstGeom prst="pieWedge">
          <a:avLst/>
        </a:prstGeom>
        <a:solidFill>
          <a:srgbClr val="ED7D31">
            <a:lumMod val="75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Infrastructure (Technology, Logistics)</a:t>
          </a:r>
        </a:p>
      </dgm:t>
    </dgm:pt>
    <dgm:pt modelId="{1B1EAF86-ABE4-4DE9-92CD-5E9106B5CE76}" type="parTrans" cxnId="{88CEB8AC-0C7D-4B45-BF1E-C2C7DC338539}">
      <dgm:prSet/>
      <dgm:spPr/>
      <dgm:t>
        <a:bodyPr/>
        <a:lstStyle/>
        <a:p>
          <a:endParaRPr lang="en-US"/>
        </a:p>
      </dgm:t>
    </dgm:pt>
    <dgm:pt modelId="{E47B60D9-26BA-4801-9EC4-D70DD3ECD856}" type="sibTrans" cxnId="{88CEB8AC-0C7D-4B45-BF1E-C2C7DC338539}">
      <dgm:prSet/>
      <dgm:spPr/>
      <dgm:t>
        <a:bodyPr/>
        <a:lstStyle/>
        <a:p>
          <a:endParaRPr lang="en-US"/>
        </a:p>
      </dgm:t>
    </dgm:pt>
    <dgm:pt modelId="{4B95E865-8968-46E7-A532-8A39EEE2EC3B}">
      <dgm:prSet phldrT="[Text]"/>
      <dgm:spPr>
        <a:xfrm>
          <a:off x="662939" y="2176272"/>
          <a:ext cx="1580997" cy="102412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8575" cap="flat" cmpd="sng" algn="ctr">
          <a:solidFill>
            <a:scrgbClr r="0" g="0" b="0"/>
          </a:solidFill>
          <a:prstDash val="solid"/>
          <a:miter lim="800000"/>
        </a:ln>
        <a:effectLst/>
      </dgm:spPr>
      <dgm:t>
        <a:bodyPr/>
        <a:lstStyle/>
        <a:p>
          <a:r>
            <a:rPr lang="en-US" b="1" i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High Value Wood Products</a:t>
          </a:r>
        </a:p>
      </dgm:t>
    </dgm:pt>
    <dgm:pt modelId="{2E9C3544-2192-49C4-B6C1-40B0598049D7}" type="parTrans" cxnId="{DD90A826-DDD7-4766-A430-C92AAE187FCD}">
      <dgm:prSet/>
      <dgm:spPr/>
      <dgm:t>
        <a:bodyPr/>
        <a:lstStyle/>
        <a:p>
          <a:endParaRPr lang="en-US"/>
        </a:p>
      </dgm:t>
    </dgm:pt>
    <dgm:pt modelId="{113B62D1-7768-42D7-9A99-2FF017445740}" type="sibTrans" cxnId="{DD90A826-DDD7-4766-A430-C92AAE187FCD}">
      <dgm:prSet/>
      <dgm:spPr/>
      <dgm:t>
        <a:bodyPr/>
        <a:lstStyle/>
        <a:p>
          <a:endParaRPr lang="en-US"/>
        </a:p>
      </dgm:t>
    </dgm:pt>
    <dgm:pt modelId="{6F01E4BD-8351-4F05-B89F-E20994EBE48D}">
      <dgm:prSet phldrT="[Text]"/>
      <dgm:spPr/>
      <dgm:t>
        <a:bodyPr/>
        <a:lstStyle/>
        <a:p>
          <a:endParaRPr lang="en-US"/>
        </a:p>
      </dgm:t>
    </dgm:pt>
    <dgm:pt modelId="{A6FECA2B-8C90-4DBC-A273-64062C5AD633}" type="parTrans" cxnId="{6E081407-36F4-475A-AFC9-93C63C1990F5}">
      <dgm:prSet/>
      <dgm:spPr/>
      <dgm:t>
        <a:bodyPr/>
        <a:lstStyle/>
        <a:p>
          <a:endParaRPr lang="en-US"/>
        </a:p>
      </dgm:t>
    </dgm:pt>
    <dgm:pt modelId="{5F112A8C-1D9E-4AED-80FF-383CEBDC2D36}" type="sibTrans" cxnId="{6E081407-36F4-475A-AFC9-93C63C1990F5}">
      <dgm:prSet/>
      <dgm:spPr/>
      <dgm:t>
        <a:bodyPr/>
        <a:lstStyle/>
        <a:p>
          <a:endParaRPr lang="en-US"/>
        </a:p>
      </dgm:t>
    </dgm:pt>
    <dgm:pt modelId="{28A195BF-9D85-47C3-A521-2E714C38CC7E}" type="pres">
      <dgm:prSet presAssocID="{B38AC82F-1189-42B9-97B6-702B9AF6D162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498A26E-7782-4B2E-BC89-0A458C2B3EEC}" type="pres">
      <dgm:prSet presAssocID="{B38AC82F-1189-42B9-97B6-702B9AF6D162}" presName="children" presStyleCnt="0"/>
      <dgm:spPr/>
    </dgm:pt>
    <dgm:pt modelId="{B879439B-B7F0-435F-953E-851F17D82909}" type="pres">
      <dgm:prSet presAssocID="{B38AC82F-1189-42B9-97B6-702B9AF6D162}" presName="child1group" presStyleCnt="0"/>
      <dgm:spPr/>
    </dgm:pt>
    <dgm:pt modelId="{8C15D66D-D198-457C-B3B2-011EB408A0C5}" type="pres">
      <dgm:prSet presAssocID="{B38AC82F-1189-42B9-97B6-702B9AF6D162}" presName="child1" presStyleLbl="bgAcc1" presStyleIdx="0" presStyleCnt="4"/>
      <dgm:spPr/>
      <dgm:t>
        <a:bodyPr/>
        <a:lstStyle/>
        <a:p>
          <a:endParaRPr lang="en-US"/>
        </a:p>
      </dgm:t>
    </dgm:pt>
    <dgm:pt modelId="{D4B45A84-2F0E-4DCB-BE7F-274A8D0C28DA}" type="pres">
      <dgm:prSet presAssocID="{B38AC82F-1189-42B9-97B6-702B9AF6D162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D93BCE-A77C-4B3B-B962-EA04AE75B2FA}" type="pres">
      <dgm:prSet presAssocID="{B38AC82F-1189-42B9-97B6-702B9AF6D162}" presName="child2group" presStyleCnt="0"/>
      <dgm:spPr/>
    </dgm:pt>
    <dgm:pt modelId="{20656161-6C9F-44C5-B5E4-0A520DB6EA39}" type="pres">
      <dgm:prSet presAssocID="{B38AC82F-1189-42B9-97B6-702B9AF6D162}" presName="child2" presStyleLbl="bgAcc1" presStyleIdx="1" presStyleCnt="4"/>
      <dgm:spPr/>
      <dgm:t>
        <a:bodyPr/>
        <a:lstStyle/>
        <a:p>
          <a:endParaRPr lang="en-US"/>
        </a:p>
      </dgm:t>
    </dgm:pt>
    <dgm:pt modelId="{3A195618-6A2B-4588-AEB3-D72B87939A7C}" type="pres">
      <dgm:prSet presAssocID="{B38AC82F-1189-42B9-97B6-702B9AF6D162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F80A39-0F12-4647-B520-82252E01AFC3}" type="pres">
      <dgm:prSet presAssocID="{B38AC82F-1189-42B9-97B6-702B9AF6D162}" presName="child3group" presStyleCnt="0"/>
      <dgm:spPr/>
    </dgm:pt>
    <dgm:pt modelId="{6E34AB1B-4C5B-4A75-B75B-54697C026EE0}" type="pres">
      <dgm:prSet presAssocID="{B38AC82F-1189-42B9-97B6-702B9AF6D162}" presName="child3" presStyleLbl="bgAcc1" presStyleIdx="2" presStyleCnt="4"/>
      <dgm:spPr/>
      <dgm:t>
        <a:bodyPr/>
        <a:lstStyle/>
        <a:p>
          <a:endParaRPr lang="en-US"/>
        </a:p>
      </dgm:t>
    </dgm:pt>
    <dgm:pt modelId="{676BF6E8-BA3E-44B9-933C-E4BEE8DABCB4}" type="pres">
      <dgm:prSet presAssocID="{B38AC82F-1189-42B9-97B6-702B9AF6D162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2D8E66-C026-4249-835C-4C4FD4A5CC23}" type="pres">
      <dgm:prSet presAssocID="{B38AC82F-1189-42B9-97B6-702B9AF6D162}" presName="child4group" presStyleCnt="0"/>
      <dgm:spPr/>
    </dgm:pt>
    <dgm:pt modelId="{8FB5DE37-8501-4024-A111-FA199B6098C3}" type="pres">
      <dgm:prSet presAssocID="{B38AC82F-1189-42B9-97B6-702B9AF6D162}" presName="child4" presStyleLbl="bgAcc1" presStyleIdx="3" presStyleCnt="4"/>
      <dgm:spPr/>
      <dgm:t>
        <a:bodyPr/>
        <a:lstStyle/>
        <a:p>
          <a:endParaRPr lang="en-US"/>
        </a:p>
      </dgm:t>
    </dgm:pt>
    <dgm:pt modelId="{FF04F761-EFEF-4E85-A565-2DED9361892A}" type="pres">
      <dgm:prSet presAssocID="{B38AC82F-1189-42B9-97B6-702B9AF6D162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73BF44-F2D7-4A61-9C84-8716C17ED36A}" type="pres">
      <dgm:prSet presAssocID="{B38AC82F-1189-42B9-97B6-702B9AF6D162}" presName="childPlaceholder" presStyleCnt="0"/>
      <dgm:spPr/>
    </dgm:pt>
    <dgm:pt modelId="{74F17CB1-159B-4AD2-894C-7C6FC824B7A8}" type="pres">
      <dgm:prSet presAssocID="{B38AC82F-1189-42B9-97B6-702B9AF6D162}" presName="circle" presStyleCnt="0"/>
      <dgm:spPr/>
    </dgm:pt>
    <dgm:pt modelId="{3B148381-FFB0-4079-AC11-B57B67A79D16}" type="pres">
      <dgm:prSet presAssocID="{B38AC82F-1189-42B9-97B6-702B9AF6D162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28AF2D-AB09-43D0-83B1-936F9B2D5200}" type="pres">
      <dgm:prSet presAssocID="{B38AC82F-1189-42B9-97B6-702B9AF6D162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57C20E-E587-4DCB-BE79-ECEE8AD68D1F}" type="pres">
      <dgm:prSet presAssocID="{B38AC82F-1189-42B9-97B6-702B9AF6D162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20A71C-C9AA-4115-BCE9-DB25C3CA9609}" type="pres">
      <dgm:prSet presAssocID="{B38AC82F-1189-42B9-97B6-702B9AF6D162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8D8B05-FB7A-4C2E-9A11-8B48B70311ED}" type="pres">
      <dgm:prSet presAssocID="{B38AC82F-1189-42B9-97B6-702B9AF6D162}" presName="quadrantPlaceholder" presStyleCnt="0"/>
      <dgm:spPr/>
    </dgm:pt>
    <dgm:pt modelId="{2E1D4BC7-4A8A-4A1A-A083-326F3B41EA77}" type="pres">
      <dgm:prSet presAssocID="{B38AC82F-1189-42B9-97B6-702B9AF6D162}" presName="center1" presStyleLbl="fgShp" presStyleIdx="0" presStyleCnt="2"/>
      <dgm:spPr>
        <a:xfrm>
          <a:off x="2503970" y="1312164"/>
          <a:ext cx="478459" cy="416052"/>
        </a:xfrm>
        <a:prstGeom prst="circularArrow">
          <a:avLst/>
        </a:prstGeom>
        <a:solidFill>
          <a:srgbClr val="5B9BD5">
            <a:tint val="6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8C592132-7FD4-40E9-8907-4E25ED2200FE}" type="pres">
      <dgm:prSet presAssocID="{B38AC82F-1189-42B9-97B6-702B9AF6D162}" presName="center2" presStyleLbl="fgShp" presStyleIdx="1" presStyleCnt="2"/>
      <dgm:spPr>
        <a:xfrm rot="10800000">
          <a:off x="2503970" y="1472184"/>
          <a:ext cx="478459" cy="416052"/>
        </a:xfrm>
        <a:prstGeom prst="circularArrow">
          <a:avLst/>
        </a:prstGeom>
        <a:solidFill>
          <a:srgbClr val="5B9BD5">
            <a:tint val="6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</dgm:ptLst>
  <dgm:cxnLst>
    <dgm:cxn modelId="{0C392E5C-7369-45D0-A808-456741F76DA3}" type="presOf" srcId="{EBA83648-A41E-47F0-BB7F-A7FB1AB11DDF}" destId="{676BF6E8-BA3E-44B9-933C-E4BEE8DABCB4}" srcOrd="1" destOrd="0" presId="urn:microsoft.com/office/officeart/2005/8/layout/cycle4"/>
    <dgm:cxn modelId="{2A68F821-4F09-4D63-9DDA-A825A1DBB596}" type="presOf" srcId="{4B95E865-8968-46E7-A532-8A39EEE2EC3B}" destId="{FF04F761-EFEF-4E85-A565-2DED9361892A}" srcOrd="1" destOrd="0" presId="urn:microsoft.com/office/officeart/2005/8/layout/cycle4"/>
    <dgm:cxn modelId="{9D1D250E-CD24-4437-B0AD-34A444956AEA}" type="presOf" srcId="{065343E9-BF74-4B29-85BD-9E7165580837}" destId="{9157C20E-E587-4DCB-BE79-ECEE8AD68D1F}" srcOrd="0" destOrd="0" presId="urn:microsoft.com/office/officeart/2005/8/layout/cycle4"/>
    <dgm:cxn modelId="{30A558FA-AE4E-4BFD-962B-8AE9D16E81C6}" srcId="{BACD62C6-21C6-42B6-8834-58D4EFA471D8}" destId="{89DED0B7-3C82-4037-B6F6-5E1019F6CC53}" srcOrd="0" destOrd="0" parTransId="{08FA7CEC-C160-4F9A-A4B1-A608FFBD8FE8}" sibTransId="{2B8C692C-3C8F-4EC5-A4E9-46DBB46541AF}"/>
    <dgm:cxn modelId="{1324217D-AAA2-48F7-8825-010CDCCAA647}" type="presOf" srcId="{60351D5C-48F2-4F16-932F-11D19FA5D63B}" destId="{E820A71C-C9AA-4115-BCE9-DB25C3CA9609}" srcOrd="0" destOrd="0" presId="urn:microsoft.com/office/officeart/2005/8/layout/cycle4"/>
    <dgm:cxn modelId="{F19B4B07-1708-411F-834A-C7898FBA5C5A}" srcId="{B38AC82F-1189-42B9-97B6-702B9AF6D162}" destId="{BACD62C6-21C6-42B6-8834-58D4EFA471D8}" srcOrd="1" destOrd="0" parTransId="{122CE5D5-B5DB-4CE8-B34C-E1A8970612F4}" sibTransId="{2EAB2651-BF5D-46E2-99F9-A35A44D8E634}"/>
    <dgm:cxn modelId="{88CEB8AC-0C7D-4B45-BF1E-C2C7DC338539}" srcId="{B38AC82F-1189-42B9-97B6-702B9AF6D162}" destId="{60351D5C-48F2-4F16-932F-11D19FA5D63B}" srcOrd="3" destOrd="0" parTransId="{1B1EAF86-ABE4-4DE9-92CD-5E9106B5CE76}" sibTransId="{E47B60D9-26BA-4801-9EC4-D70DD3ECD856}"/>
    <dgm:cxn modelId="{DD90A826-DDD7-4766-A430-C92AAE187FCD}" srcId="{60351D5C-48F2-4F16-932F-11D19FA5D63B}" destId="{4B95E865-8968-46E7-A532-8A39EEE2EC3B}" srcOrd="0" destOrd="0" parTransId="{2E9C3544-2192-49C4-B6C1-40B0598049D7}" sibTransId="{113B62D1-7768-42D7-9A99-2FF017445740}"/>
    <dgm:cxn modelId="{980D910A-FF61-4714-848E-0F17BF4B5B66}" type="presOf" srcId="{4B95E865-8968-46E7-A532-8A39EEE2EC3B}" destId="{8FB5DE37-8501-4024-A111-FA199B6098C3}" srcOrd="0" destOrd="0" presId="urn:microsoft.com/office/officeart/2005/8/layout/cycle4"/>
    <dgm:cxn modelId="{0090483D-3F1A-4A29-9456-0A50AD84BCAD}" type="presOf" srcId="{EBA83648-A41E-47F0-BB7F-A7FB1AB11DDF}" destId="{6E34AB1B-4C5B-4A75-B75B-54697C026EE0}" srcOrd="0" destOrd="0" presId="urn:microsoft.com/office/officeart/2005/8/layout/cycle4"/>
    <dgm:cxn modelId="{942DF081-FCC3-46D3-B796-0F2F342F9DA7}" type="presOf" srcId="{B38AC82F-1189-42B9-97B6-702B9AF6D162}" destId="{28A195BF-9D85-47C3-A521-2E714C38CC7E}" srcOrd="0" destOrd="0" presId="urn:microsoft.com/office/officeart/2005/8/layout/cycle4"/>
    <dgm:cxn modelId="{6E081407-36F4-475A-AFC9-93C63C1990F5}" srcId="{B38AC82F-1189-42B9-97B6-702B9AF6D162}" destId="{6F01E4BD-8351-4F05-B89F-E20994EBE48D}" srcOrd="4" destOrd="0" parTransId="{A6FECA2B-8C90-4DBC-A273-64062C5AD633}" sibTransId="{5F112A8C-1D9E-4AED-80FF-383CEBDC2D36}"/>
    <dgm:cxn modelId="{D9F94FE8-4936-448E-B46C-EB34EA19FD82}" type="presOf" srcId="{89DED0B7-3C82-4037-B6F6-5E1019F6CC53}" destId="{20656161-6C9F-44C5-B5E4-0A520DB6EA39}" srcOrd="0" destOrd="0" presId="urn:microsoft.com/office/officeart/2005/8/layout/cycle4"/>
    <dgm:cxn modelId="{8268D90B-55CC-4F5F-968E-4AB5ABD867CB}" type="presOf" srcId="{76A01AB4-C4F7-47C1-A568-234392109F5C}" destId="{8C15D66D-D198-457C-B3B2-011EB408A0C5}" srcOrd="0" destOrd="0" presId="urn:microsoft.com/office/officeart/2005/8/layout/cycle4"/>
    <dgm:cxn modelId="{62F7C152-7031-4A57-8913-6ADA3875AD3E}" type="presOf" srcId="{89DED0B7-3C82-4037-B6F6-5E1019F6CC53}" destId="{3A195618-6A2B-4588-AEB3-D72B87939A7C}" srcOrd="1" destOrd="0" presId="urn:microsoft.com/office/officeart/2005/8/layout/cycle4"/>
    <dgm:cxn modelId="{71004CB6-6B3E-4726-B9EB-1930C5FD30F9}" srcId="{EAE52679-C7F0-46AA-A73C-50537FBED0E4}" destId="{76A01AB4-C4F7-47C1-A568-234392109F5C}" srcOrd="0" destOrd="0" parTransId="{B8765FE2-F981-463D-80B0-A0F2CB0325A6}" sibTransId="{552BBC11-E647-4AC3-91CA-B43609785793}"/>
    <dgm:cxn modelId="{ADAA0C48-3F71-4662-874E-C42FFB023265}" type="presOf" srcId="{76A01AB4-C4F7-47C1-A568-234392109F5C}" destId="{D4B45A84-2F0E-4DCB-BE7F-274A8D0C28DA}" srcOrd="1" destOrd="0" presId="urn:microsoft.com/office/officeart/2005/8/layout/cycle4"/>
    <dgm:cxn modelId="{130A013E-5000-43D3-974D-E8C8062913DC}" type="presOf" srcId="{EAE52679-C7F0-46AA-A73C-50537FBED0E4}" destId="{3B148381-FFB0-4079-AC11-B57B67A79D16}" srcOrd="0" destOrd="0" presId="urn:microsoft.com/office/officeart/2005/8/layout/cycle4"/>
    <dgm:cxn modelId="{CEFFC69B-79A0-44B2-89EA-1D32F6AD80F3}" type="presOf" srcId="{BACD62C6-21C6-42B6-8834-58D4EFA471D8}" destId="{6928AF2D-AB09-43D0-83B1-936F9B2D5200}" srcOrd="0" destOrd="0" presId="urn:microsoft.com/office/officeart/2005/8/layout/cycle4"/>
    <dgm:cxn modelId="{0303B1BA-33F1-4F09-8DD0-8C8ABBA58E5D}" srcId="{B38AC82F-1189-42B9-97B6-702B9AF6D162}" destId="{EAE52679-C7F0-46AA-A73C-50537FBED0E4}" srcOrd="0" destOrd="0" parTransId="{B5F77F8C-87BD-4D22-AE1D-5DCD4762CFF2}" sibTransId="{B60A156A-CF83-4C70-8D3C-DBD466DAC0DE}"/>
    <dgm:cxn modelId="{09C12F20-700D-423A-9A68-F744E0B0E99C}" srcId="{065343E9-BF74-4B29-85BD-9E7165580837}" destId="{EBA83648-A41E-47F0-BB7F-A7FB1AB11DDF}" srcOrd="0" destOrd="0" parTransId="{46B71593-2BAB-4710-A326-EC3AB0B626FF}" sibTransId="{FE21CC33-F92F-40B7-B1B9-B55C60BE437A}"/>
    <dgm:cxn modelId="{746EDF45-063F-4DF9-B403-20481ABC43E2}" srcId="{B38AC82F-1189-42B9-97B6-702B9AF6D162}" destId="{065343E9-BF74-4B29-85BD-9E7165580837}" srcOrd="2" destOrd="0" parTransId="{B478D6BD-3D68-4C1E-A42D-BA7FB6F4465A}" sibTransId="{9F479B5E-F827-443D-85B4-73802D7A448F}"/>
    <dgm:cxn modelId="{EFD6C466-BD7A-4635-A965-898B64502ECE}" type="presParOf" srcId="{28A195BF-9D85-47C3-A521-2E714C38CC7E}" destId="{2498A26E-7782-4B2E-BC89-0A458C2B3EEC}" srcOrd="0" destOrd="0" presId="urn:microsoft.com/office/officeart/2005/8/layout/cycle4"/>
    <dgm:cxn modelId="{AB60BDBE-D057-48F4-8432-850F126D60DF}" type="presParOf" srcId="{2498A26E-7782-4B2E-BC89-0A458C2B3EEC}" destId="{B879439B-B7F0-435F-953E-851F17D82909}" srcOrd="0" destOrd="0" presId="urn:microsoft.com/office/officeart/2005/8/layout/cycle4"/>
    <dgm:cxn modelId="{4942971A-D5E2-42A4-AFAD-B3D65C02610C}" type="presParOf" srcId="{B879439B-B7F0-435F-953E-851F17D82909}" destId="{8C15D66D-D198-457C-B3B2-011EB408A0C5}" srcOrd="0" destOrd="0" presId="urn:microsoft.com/office/officeart/2005/8/layout/cycle4"/>
    <dgm:cxn modelId="{D0D5B43A-D0C7-43F1-9AF0-7175FD5EED25}" type="presParOf" srcId="{B879439B-B7F0-435F-953E-851F17D82909}" destId="{D4B45A84-2F0E-4DCB-BE7F-274A8D0C28DA}" srcOrd="1" destOrd="0" presId="urn:microsoft.com/office/officeart/2005/8/layout/cycle4"/>
    <dgm:cxn modelId="{C5B8C73D-87D9-4692-82BE-1574E39D74DF}" type="presParOf" srcId="{2498A26E-7782-4B2E-BC89-0A458C2B3EEC}" destId="{13D93BCE-A77C-4B3B-B962-EA04AE75B2FA}" srcOrd="1" destOrd="0" presId="urn:microsoft.com/office/officeart/2005/8/layout/cycle4"/>
    <dgm:cxn modelId="{A67D4770-1E8D-4917-B2F3-78F7990E9858}" type="presParOf" srcId="{13D93BCE-A77C-4B3B-B962-EA04AE75B2FA}" destId="{20656161-6C9F-44C5-B5E4-0A520DB6EA39}" srcOrd="0" destOrd="0" presId="urn:microsoft.com/office/officeart/2005/8/layout/cycle4"/>
    <dgm:cxn modelId="{AC03A19A-6A28-4B11-B610-AD2332E028DA}" type="presParOf" srcId="{13D93BCE-A77C-4B3B-B962-EA04AE75B2FA}" destId="{3A195618-6A2B-4588-AEB3-D72B87939A7C}" srcOrd="1" destOrd="0" presId="urn:microsoft.com/office/officeart/2005/8/layout/cycle4"/>
    <dgm:cxn modelId="{09E4A157-421F-4E96-A4D2-F14EC0374066}" type="presParOf" srcId="{2498A26E-7782-4B2E-BC89-0A458C2B3EEC}" destId="{81F80A39-0F12-4647-B520-82252E01AFC3}" srcOrd="2" destOrd="0" presId="urn:microsoft.com/office/officeart/2005/8/layout/cycle4"/>
    <dgm:cxn modelId="{926888E5-C77E-46F7-BAA1-F09030489421}" type="presParOf" srcId="{81F80A39-0F12-4647-B520-82252E01AFC3}" destId="{6E34AB1B-4C5B-4A75-B75B-54697C026EE0}" srcOrd="0" destOrd="0" presId="urn:microsoft.com/office/officeart/2005/8/layout/cycle4"/>
    <dgm:cxn modelId="{5AF9B202-CD16-4FD3-A4B7-00C6329C21F9}" type="presParOf" srcId="{81F80A39-0F12-4647-B520-82252E01AFC3}" destId="{676BF6E8-BA3E-44B9-933C-E4BEE8DABCB4}" srcOrd="1" destOrd="0" presId="urn:microsoft.com/office/officeart/2005/8/layout/cycle4"/>
    <dgm:cxn modelId="{64081AB4-2780-43BF-A1F5-D7BD8955CCE1}" type="presParOf" srcId="{2498A26E-7782-4B2E-BC89-0A458C2B3EEC}" destId="{8D2D8E66-C026-4249-835C-4C4FD4A5CC23}" srcOrd="3" destOrd="0" presId="urn:microsoft.com/office/officeart/2005/8/layout/cycle4"/>
    <dgm:cxn modelId="{BDBCADCA-403A-48D2-9AE0-4E05CCB6EC10}" type="presParOf" srcId="{8D2D8E66-C026-4249-835C-4C4FD4A5CC23}" destId="{8FB5DE37-8501-4024-A111-FA199B6098C3}" srcOrd="0" destOrd="0" presId="urn:microsoft.com/office/officeart/2005/8/layout/cycle4"/>
    <dgm:cxn modelId="{40E674C9-E97F-44F7-9A85-2A908EA85BDF}" type="presParOf" srcId="{8D2D8E66-C026-4249-835C-4C4FD4A5CC23}" destId="{FF04F761-EFEF-4E85-A565-2DED9361892A}" srcOrd="1" destOrd="0" presId="urn:microsoft.com/office/officeart/2005/8/layout/cycle4"/>
    <dgm:cxn modelId="{46720374-38C1-4C8B-AAF7-CD82B3ACA296}" type="presParOf" srcId="{2498A26E-7782-4B2E-BC89-0A458C2B3EEC}" destId="{3573BF44-F2D7-4A61-9C84-8716C17ED36A}" srcOrd="4" destOrd="0" presId="urn:microsoft.com/office/officeart/2005/8/layout/cycle4"/>
    <dgm:cxn modelId="{0E587FD9-FA27-430C-A659-7CB8E59F5475}" type="presParOf" srcId="{28A195BF-9D85-47C3-A521-2E714C38CC7E}" destId="{74F17CB1-159B-4AD2-894C-7C6FC824B7A8}" srcOrd="1" destOrd="0" presId="urn:microsoft.com/office/officeart/2005/8/layout/cycle4"/>
    <dgm:cxn modelId="{F96DD168-5DAD-4371-B6FA-7F7B576757ED}" type="presParOf" srcId="{74F17CB1-159B-4AD2-894C-7C6FC824B7A8}" destId="{3B148381-FFB0-4079-AC11-B57B67A79D16}" srcOrd="0" destOrd="0" presId="urn:microsoft.com/office/officeart/2005/8/layout/cycle4"/>
    <dgm:cxn modelId="{0C5F6FCE-124E-4BDE-922F-0C40C43D383A}" type="presParOf" srcId="{74F17CB1-159B-4AD2-894C-7C6FC824B7A8}" destId="{6928AF2D-AB09-43D0-83B1-936F9B2D5200}" srcOrd="1" destOrd="0" presId="urn:microsoft.com/office/officeart/2005/8/layout/cycle4"/>
    <dgm:cxn modelId="{74367CA9-20BB-4B4D-9149-BC87560EB026}" type="presParOf" srcId="{74F17CB1-159B-4AD2-894C-7C6FC824B7A8}" destId="{9157C20E-E587-4DCB-BE79-ECEE8AD68D1F}" srcOrd="2" destOrd="0" presId="urn:microsoft.com/office/officeart/2005/8/layout/cycle4"/>
    <dgm:cxn modelId="{C97ED80D-155C-4EC5-8FBA-F2A83080104F}" type="presParOf" srcId="{74F17CB1-159B-4AD2-894C-7C6FC824B7A8}" destId="{E820A71C-C9AA-4115-BCE9-DB25C3CA9609}" srcOrd="3" destOrd="0" presId="urn:microsoft.com/office/officeart/2005/8/layout/cycle4"/>
    <dgm:cxn modelId="{17433263-3AB8-4748-A377-386C0A7260BB}" type="presParOf" srcId="{74F17CB1-159B-4AD2-894C-7C6FC824B7A8}" destId="{AF8D8B05-FB7A-4C2E-9A11-8B48B70311ED}" srcOrd="4" destOrd="0" presId="urn:microsoft.com/office/officeart/2005/8/layout/cycle4"/>
    <dgm:cxn modelId="{2C5E6EB0-B43E-4338-A421-F9C74D6572F5}" type="presParOf" srcId="{28A195BF-9D85-47C3-A521-2E714C38CC7E}" destId="{2E1D4BC7-4A8A-4A1A-A083-326F3B41EA77}" srcOrd="2" destOrd="0" presId="urn:microsoft.com/office/officeart/2005/8/layout/cycle4"/>
    <dgm:cxn modelId="{8F66052C-6B53-4657-9F9A-993C13F48AD1}" type="presParOf" srcId="{28A195BF-9D85-47C3-A521-2E714C38CC7E}" destId="{8C592132-7FD4-40E9-8907-4E25ED2200FE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38AC82F-1189-42B9-97B6-702B9AF6D162}" type="doc">
      <dgm:prSet loTypeId="urn:microsoft.com/office/officeart/2005/8/layout/cycle4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AE52679-C7F0-46AA-A73C-50537FBED0E4}">
      <dgm:prSet phldrT="[Text]"/>
      <dgm:spPr>
        <a:xfrm>
          <a:off x="1325422" y="182422"/>
          <a:ext cx="1385773" cy="1385773"/>
        </a:xfrm>
        <a:solidFill>
          <a:srgbClr val="00B05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Talent Development Pipeline Integration</a:t>
          </a:r>
        </a:p>
      </dgm:t>
    </dgm:pt>
    <dgm:pt modelId="{B5F77F8C-87BD-4D22-AE1D-5DCD4762CFF2}" type="parTrans" cxnId="{0303B1BA-33F1-4F09-8DD0-8C8ABBA58E5D}">
      <dgm:prSet/>
      <dgm:spPr/>
      <dgm:t>
        <a:bodyPr/>
        <a:lstStyle/>
        <a:p>
          <a:endParaRPr lang="en-US"/>
        </a:p>
      </dgm:t>
    </dgm:pt>
    <dgm:pt modelId="{B60A156A-CF83-4C70-8D3C-DBD466DAC0DE}" type="sibTrans" cxnId="{0303B1BA-33F1-4F09-8DD0-8C8ABBA58E5D}">
      <dgm:prSet/>
      <dgm:spPr/>
      <dgm:t>
        <a:bodyPr/>
        <a:lstStyle/>
        <a:p>
          <a:endParaRPr lang="en-US"/>
        </a:p>
      </dgm:t>
    </dgm:pt>
    <dgm:pt modelId="{76A01AB4-C4F7-47C1-A568-234392109F5C}">
      <dgm:prSet phldrT="[Text]"/>
      <dgm:spPr>
        <a:xfrm>
          <a:off x="662939" y="0"/>
          <a:ext cx="1580997" cy="1024128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8575" cap="flat" cmpd="sng" algn="ctr">
          <a:solidFill>
            <a:scrgbClr r="0" g="0" b="0"/>
          </a:solidFill>
          <a:prstDash val="solid"/>
          <a:miter lim="800000"/>
        </a:ln>
        <a:effectLst/>
      </dgm:spPr>
      <dgm:t>
        <a:bodyPr/>
        <a:lstStyle/>
        <a:p>
          <a:r>
            <a:rPr lang="en-US" b="1" i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Business Services and Data Centers</a:t>
          </a:r>
        </a:p>
      </dgm:t>
    </dgm:pt>
    <dgm:pt modelId="{B8765FE2-F981-463D-80B0-A0F2CB0325A6}" type="parTrans" cxnId="{71004CB6-6B3E-4726-B9EB-1930C5FD30F9}">
      <dgm:prSet/>
      <dgm:spPr/>
      <dgm:t>
        <a:bodyPr/>
        <a:lstStyle/>
        <a:p>
          <a:endParaRPr lang="en-US"/>
        </a:p>
      </dgm:t>
    </dgm:pt>
    <dgm:pt modelId="{552BBC11-E647-4AC3-91CA-B43609785793}" type="sibTrans" cxnId="{71004CB6-6B3E-4726-B9EB-1930C5FD30F9}">
      <dgm:prSet/>
      <dgm:spPr/>
      <dgm:t>
        <a:bodyPr/>
        <a:lstStyle/>
        <a:p>
          <a:endParaRPr lang="en-US"/>
        </a:p>
      </dgm:t>
    </dgm:pt>
    <dgm:pt modelId="{BACD62C6-21C6-42B6-8834-58D4EFA471D8}">
      <dgm:prSet phldrT="[Text]"/>
      <dgm:spPr>
        <a:xfrm rot="5400000">
          <a:off x="2775204" y="182422"/>
          <a:ext cx="1385773" cy="1385773"/>
        </a:xfrm>
        <a:solidFill>
          <a:srgbClr val="FFFF0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b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Unique, Attractive Regional Assets</a:t>
          </a:r>
        </a:p>
      </dgm:t>
    </dgm:pt>
    <dgm:pt modelId="{122CE5D5-B5DB-4CE8-B34C-E1A8970612F4}" type="parTrans" cxnId="{F19B4B07-1708-411F-834A-C7898FBA5C5A}">
      <dgm:prSet/>
      <dgm:spPr/>
      <dgm:t>
        <a:bodyPr/>
        <a:lstStyle/>
        <a:p>
          <a:endParaRPr lang="en-US"/>
        </a:p>
      </dgm:t>
    </dgm:pt>
    <dgm:pt modelId="{2EAB2651-BF5D-46E2-99F9-A35A44D8E634}" type="sibTrans" cxnId="{F19B4B07-1708-411F-834A-C7898FBA5C5A}">
      <dgm:prSet/>
      <dgm:spPr/>
      <dgm:t>
        <a:bodyPr/>
        <a:lstStyle/>
        <a:p>
          <a:endParaRPr lang="en-US"/>
        </a:p>
      </dgm:t>
    </dgm:pt>
    <dgm:pt modelId="{89DED0B7-3C82-4037-B6F6-5E1019F6CC53}">
      <dgm:prSet phldrT="[Text]"/>
      <dgm:spPr>
        <a:xfrm>
          <a:off x="3242462" y="0"/>
          <a:ext cx="1580997" cy="1024128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8575" cap="flat" cmpd="sng" algn="ctr">
          <a:solidFill>
            <a:scrgbClr r="0" g="0" b="0"/>
          </a:solidFill>
          <a:prstDash val="solid"/>
          <a:miter lim="800000"/>
        </a:ln>
        <a:effectLst/>
      </dgm:spPr>
      <dgm:t>
        <a:bodyPr/>
        <a:lstStyle/>
        <a:p>
          <a:r>
            <a:rPr lang="en-US" b="1" i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Advanced Manufacturing &amp; Materials</a:t>
          </a:r>
        </a:p>
      </dgm:t>
    </dgm:pt>
    <dgm:pt modelId="{08FA7CEC-C160-4F9A-A4B1-A608FFBD8FE8}" type="parTrans" cxnId="{30A558FA-AE4E-4BFD-962B-8AE9D16E81C6}">
      <dgm:prSet/>
      <dgm:spPr/>
      <dgm:t>
        <a:bodyPr/>
        <a:lstStyle/>
        <a:p>
          <a:endParaRPr lang="en-US"/>
        </a:p>
      </dgm:t>
    </dgm:pt>
    <dgm:pt modelId="{2B8C692C-3C8F-4EC5-A4E9-46DBB46541AF}" type="sibTrans" cxnId="{30A558FA-AE4E-4BFD-962B-8AE9D16E81C6}">
      <dgm:prSet/>
      <dgm:spPr/>
      <dgm:t>
        <a:bodyPr/>
        <a:lstStyle/>
        <a:p>
          <a:endParaRPr lang="en-US"/>
        </a:p>
      </dgm:t>
    </dgm:pt>
    <dgm:pt modelId="{065343E9-BF74-4B29-85BD-9E7165580837}">
      <dgm:prSet phldrT="[Text]"/>
      <dgm:spPr>
        <a:xfrm rot="10800000">
          <a:off x="2775204" y="1632204"/>
          <a:ext cx="1385773" cy="1385773"/>
        </a:xfrm>
        <a:solidFill>
          <a:srgbClr val="E7E6E6">
            <a:lumMod val="75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Talent Recruitment &amp; Retention</a:t>
          </a:r>
        </a:p>
      </dgm:t>
    </dgm:pt>
    <dgm:pt modelId="{B478D6BD-3D68-4C1E-A42D-BA7FB6F4465A}" type="parTrans" cxnId="{746EDF45-063F-4DF9-B403-20481ABC43E2}">
      <dgm:prSet/>
      <dgm:spPr/>
      <dgm:t>
        <a:bodyPr/>
        <a:lstStyle/>
        <a:p>
          <a:endParaRPr lang="en-US"/>
        </a:p>
      </dgm:t>
    </dgm:pt>
    <dgm:pt modelId="{9F479B5E-F827-443D-85B4-73802D7A448F}" type="sibTrans" cxnId="{746EDF45-063F-4DF9-B403-20481ABC43E2}">
      <dgm:prSet/>
      <dgm:spPr/>
      <dgm:t>
        <a:bodyPr/>
        <a:lstStyle/>
        <a:p>
          <a:endParaRPr lang="en-US"/>
        </a:p>
      </dgm:t>
    </dgm:pt>
    <dgm:pt modelId="{EBA83648-A41E-47F0-BB7F-A7FB1AB11DDF}">
      <dgm:prSet phldrT="[Text]"/>
      <dgm:spPr>
        <a:xfrm>
          <a:off x="3242462" y="2176272"/>
          <a:ext cx="1580997" cy="1024128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8575" cap="flat" cmpd="sng" algn="ctr">
          <a:solidFill>
            <a:scrgbClr r="0" g="0" b="0"/>
          </a:solidFill>
          <a:prstDash val="solid"/>
          <a:miter lim="800000"/>
        </a:ln>
        <a:effectLst/>
      </dgm:spPr>
      <dgm:t>
        <a:bodyPr/>
        <a:lstStyle/>
        <a:p>
          <a:r>
            <a:rPr lang="en-US" b="1" i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Healthcare</a:t>
          </a:r>
        </a:p>
      </dgm:t>
    </dgm:pt>
    <dgm:pt modelId="{46B71593-2BAB-4710-A326-EC3AB0B626FF}" type="parTrans" cxnId="{09C12F20-700D-423A-9A68-F744E0B0E99C}">
      <dgm:prSet/>
      <dgm:spPr/>
      <dgm:t>
        <a:bodyPr/>
        <a:lstStyle/>
        <a:p>
          <a:endParaRPr lang="en-US"/>
        </a:p>
      </dgm:t>
    </dgm:pt>
    <dgm:pt modelId="{FE21CC33-F92F-40B7-B1B9-B55C60BE437A}" type="sibTrans" cxnId="{09C12F20-700D-423A-9A68-F744E0B0E99C}">
      <dgm:prSet/>
      <dgm:spPr/>
      <dgm:t>
        <a:bodyPr/>
        <a:lstStyle/>
        <a:p>
          <a:endParaRPr lang="en-US"/>
        </a:p>
      </dgm:t>
    </dgm:pt>
    <dgm:pt modelId="{60351D5C-48F2-4F16-932F-11D19FA5D63B}">
      <dgm:prSet phldrT="[Text]"/>
      <dgm:spPr>
        <a:xfrm rot="16200000">
          <a:off x="1325422" y="1632204"/>
          <a:ext cx="1385773" cy="1385773"/>
        </a:xfrm>
        <a:solidFill>
          <a:srgbClr val="ED7D31">
            <a:lumMod val="75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Infrastructure (Technology, Logistics)</a:t>
          </a:r>
        </a:p>
      </dgm:t>
    </dgm:pt>
    <dgm:pt modelId="{1B1EAF86-ABE4-4DE9-92CD-5E9106B5CE76}" type="parTrans" cxnId="{88CEB8AC-0C7D-4B45-BF1E-C2C7DC338539}">
      <dgm:prSet/>
      <dgm:spPr/>
      <dgm:t>
        <a:bodyPr/>
        <a:lstStyle/>
        <a:p>
          <a:endParaRPr lang="en-US"/>
        </a:p>
      </dgm:t>
    </dgm:pt>
    <dgm:pt modelId="{E47B60D9-26BA-4801-9EC4-D70DD3ECD856}" type="sibTrans" cxnId="{88CEB8AC-0C7D-4B45-BF1E-C2C7DC338539}">
      <dgm:prSet/>
      <dgm:spPr/>
      <dgm:t>
        <a:bodyPr/>
        <a:lstStyle/>
        <a:p>
          <a:endParaRPr lang="en-US"/>
        </a:p>
      </dgm:t>
    </dgm:pt>
    <dgm:pt modelId="{4B95E865-8968-46E7-A532-8A39EEE2EC3B}">
      <dgm:prSet phldrT="[Text]"/>
      <dgm:spPr>
        <a:xfrm>
          <a:off x="662939" y="2176272"/>
          <a:ext cx="1580997" cy="1024128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8575" cap="flat" cmpd="sng" algn="ctr">
          <a:solidFill>
            <a:scrgbClr r="0" g="0" b="0"/>
          </a:solidFill>
          <a:prstDash val="solid"/>
          <a:miter lim="800000"/>
        </a:ln>
        <a:effectLst/>
      </dgm:spPr>
      <dgm:t>
        <a:bodyPr/>
        <a:lstStyle/>
        <a:p>
          <a:r>
            <a:rPr lang="en-US" b="1" i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High Value Wood Products</a:t>
          </a:r>
        </a:p>
      </dgm:t>
    </dgm:pt>
    <dgm:pt modelId="{2E9C3544-2192-49C4-B6C1-40B0598049D7}" type="parTrans" cxnId="{DD90A826-DDD7-4766-A430-C92AAE187FCD}">
      <dgm:prSet/>
      <dgm:spPr/>
      <dgm:t>
        <a:bodyPr/>
        <a:lstStyle/>
        <a:p>
          <a:endParaRPr lang="en-US"/>
        </a:p>
      </dgm:t>
    </dgm:pt>
    <dgm:pt modelId="{113B62D1-7768-42D7-9A99-2FF017445740}" type="sibTrans" cxnId="{DD90A826-DDD7-4766-A430-C92AAE187FCD}">
      <dgm:prSet/>
      <dgm:spPr/>
      <dgm:t>
        <a:bodyPr/>
        <a:lstStyle/>
        <a:p>
          <a:endParaRPr lang="en-US"/>
        </a:p>
      </dgm:t>
    </dgm:pt>
    <dgm:pt modelId="{6F01E4BD-8351-4F05-B89F-E20994EBE48D}">
      <dgm:prSet phldrT="[Text]"/>
      <dgm:spPr/>
      <dgm:t>
        <a:bodyPr/>
        <a:lstStyle/>
        <a:p>
          <a:endParaRPr lang="en-US"/>
        </a:p>
      </dgm:t>
    </dgm:pt>
    <dgm:pt modelId="{A6FECA2B-8C90-4DBC-A273-64062C5AD633}" type="parTrans" cxnId="{6E081407-36F4-475A-AFC9-93C63C1990F5}">
      <dgm:prSet/>
      <dgm:spPr/>
      <dgm:t>
        <a:bodyPr/>
        <a:lstStyle/>
        <a:p>
          <a:endParaRPr lang="en-US"/>
        </a:p>
      </dgm:t>
    </dgm:pt>
    <dgm:pt modelId="{5F112A8C-1D9E-4AED-80FF-383CEBDC2D36}" type="sibTrans" cxnId="{6E081407-36F4-475A-AFC9-93C63C1990F5}">
      <dgm:prSet/>
      <dgm:spPr/>
      <dgm:t>
        <a:bodyPr/>
        <a:lstStyle/>
        <a:p>
          <a:endParaRPr lang="en-US"/>
        </a:p>
      </dgm:t>
    </dgm:pt>
    <dgm:pt modelId="{28A195BF-9D85-47C3-A521-2E714C38CC7E}" type="pres">
      <dgm:prSet presAssocID="{B38AC82F-1189-42B9-97B6-702B9AF6D162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498A26E-7782-4B2E-BC89-0A458C2B3EEC}" type="pres">
      <dgm:prSet presAssocID="{B38AC82F-1189-42B9-97B6-702B9AF6D162}" presName="children" presStyleCnt="0"/>
      <dgm:spPr/>
    </dgm:pt>
    <dgm:pt modelId="{B879439B-B7F0-435F-953E-851F17D82909}" type="pres">
      <dgm:prSet presAssocID="{B38AC82F-1189-42B9-97B6-702B9AF6D162}" presName="child1group" presStyleCnt="0"/>
      <dgm:spPr/>
    </dgm:pt>
    <dgm:pt modelId="{8C15D66D-D198-457C-B3B2-011EB408A0C5}" type="pres">
      <dgm:prSet presAssocID="{B38AC82F-1189-42B9-97B6-702B9AF6D162}" presName="child1" presStyleLbl="bgAcc1" presStyleIdx="0" presStyleCnt="4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D4B45A84-2F0E-4DCB-BE7F-274A8D0C28DA}" type="pres">
      <dgm:prSet presAssocID="{B38AC82F-1189-42B9-97B6-702B9AF6D162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D93BCE-A77C-4B3B-B962-EA04AE75B2FA}" type="pres">
      <dgm:prSet presAssocID="{B38AC82F-1189-42B9-97B6-702B9AF6D162}" presName="child2group" presStyleCnt="0"/>
      <dgm:spPr/>
    </dgm:pt>
    <dgm:pt modelId="{20656161-6C9F-44C5-B5E4-0A520DB6EA39}" type="pres">
      <dgm:prSet presAssocID="{B38AC82F-1189-42B9-97B6-702B9AF6D162}" presName="child2" presStyleLbl="bgAcc1" presStyleIdx="1" presStyleCnt="4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3A195618-6A2B-4588-AEB3-D72B87939A7C}" type="pres">
      <dgm:prSet presAssocID="{B38AC82F-1189-42B9-97B6-702B9AF6D162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F80A39-0F12-4647-B520-82252E01AFC3}" type="pres">
      <dgm:prSet presAssocID="{B38AC82F-1189-42B9-97B6-702B9AF6D162}" presName="child3group" presStyleCnt="0"/>
      <dgm:spPr/>
    </dgm:pt>
    <dgm:pt modelId="{6E34AB1B-4C5B-4A75-B75B-54697C026EE0}" type="pres">
      <dgm:prSet presAssocID="{B38AC82F-1189-42B9-97B6-702B9AF6D162}" presName="child3" presStyleLbl="bgAcc1" presStyleIdx="2" presStyleCnt="4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676BF6E8-BA3E-44B9-933C-E4BEE8DABCB4}" type="pres">
      <dgm:prSet presAssocID="{B38AC82F-1189-42B9-97B6-702B9AF6D162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2D8E66-C026-4249-835C-4C4FD4A5CC23}" type="pres">
      <dgm:prSet presAssocID="{B38AC82F-1189-42B9-97B6-702B9AF6D162}" presName="child4group" presStyleCnt="0"/>
      <dgm:spPr/>
    </dgm:pt>
    <dgm:pt modelId="{8FB5DE37-8501-4024-A111-FA199B6098C3}" type="pres">
      <dgm:prSet presAssocID="{B38AC82F-1189-42B9-97B6-702B9AF6D162}" presName="child4" presStyleLbl="bgAcc1" presStyleIdx="3" presStyleCnt="4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FF04F761-EFEF-4E85-A565-2DED9361892A}" type="pres">
      <dgm:prSet presAssocID="{B38AC82F-1189-42B9-97B6-702B9AF6D162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73BF44-F2D7-4A61-9C84-8716C17ED36A}" type="pres">
      <dgm:prSet presAssocID="{B38AC82F-1189-42B9-97B6-702B9AF6D162}" presName="childPlaceholder" presStyleCnt="0"/>
      <dgm:spPr/>
    </dgm:pt>
    <dgm:pt modelId="{74F17CB1-159B-4AD2-894C-7C6FC824B7A8}" type="pres">
      <dgm:prSet presAssocID="{B38AC82F-1189-42B9-97B6-702B9AF6D162}" presName="circle" presStyleCnt="0"/>
      <dgm:spPr/>
    </dgm:pt>
    <dgm:pt modelId="{3B148381-FFB0-4079-AC11-B57B67A79D16}" type="pres">
      <dgm:prSet presAssocID="{B38AC82F-1189-42B9-97B6-702B9AF6D162}" presName="quadrant1" presStyleLbl="node1" presStyleIdx="0" presStyleCnt="4">
        <dgm:presLayoutVars>
          <dgm:chMax val="1"/>
          <dgm:bulletEnabled val="1"/>
        </dgm:presLayoutVars>
      </dgm:prSet>
      <dgm:spPr>
        <a:prstGeom prst="pieWedge">
          <a:avLst/>
        </a:prstGeom>
      </dgm:spPr>
      <dgm:t>
        <a:bodyPr/>
        <a:lstStyle/>
        <a:p>
          <a:endParaRPr lang="en-US"/>
        </a:p>
      </dgm:t>
    </dgm:pt>
    <dgm:pt modelId="{6928AF2D-AB09-43D0-83B1-936F9B2D5200}" type="pres">
      <dgm:prSet presAssocID="{B38AC82F-1189-42B9-97B6-702B9AF6D162}" presName="quadrant2" presStyleLbl="node1" presStyleIdx="1" presStyleCnt="4">
        <dgm:presLayoutVars>
          <dgm:chMax val="1"/>
          <dgm:bulletEnabled val="1"/>
        </dgm:presLayoutVars>
      </dgm:prSet>
      <dgm:spPr>
        <a:prstGeom prst="pieWedge">
          <a:avLst/>
        </a:prstGeom>
      </dgm:spPr>
      <dgm:t>
        <a:bodyPr/>
        <a:lstStyle/>
        <a:p>
          <a:endParaRPr lang="en-US"/>
        </a:p>
      </dgm:t>
    </dgm:pt>
    <dgm:pt modelId="{9157C20E-E587-4DCB-BE79-ECEE8AD68D1F}" type="pres">
      <dgm:prSet presAssocID="{B38AC82F-1189-42B9-97B6-702B9AF6D162}" presName="quadrant3" presStyleLbl="node1" presStyleIdx="2" presStyleCnt="4">
        <dgm:presLayoutVars>
          <dgm:chMax val="1"/>
          <dgm:bulletEnabled val="1"/>
        </dgm:presLayoutVars>
      </dgm:prSet>
      <dgm:spPr>
        <a:prstGeom prst="pieWedge">
          <a:avLst/>
        </a:prstGeom>
      </dgm:spPr>
      <dgm:t>
        <a:bodyPr/>
        <a:lstStyle/>
        <a:p>
          <a:endParaRPr lang="en-US"/>
        </a:p>
      </dgm:t>
    </dgm:pt>
    <dgm:pt modelId="{E820A71C-C9AA-4115-BCE9-DB25C3CA9609}" type="pres">
      <dgm:prSet presAssocID="{B38AC82F-1189-42B9-97B6-702B9AF6D162}" presName="quadrant4" presStyleLbl="node1" presStyleIdx="3" presStyleCnt="4">
        <dgm:presLayoutVars>
          <dgm:chMax val="1"/>
          <dgm:bulletEnabled val="1"/>
        </dgm:presLayoutVars>
      </dgm:prSet>
      <dgm:spPr>
        <a:prstGeom prst="pieWedge">
          <a:avLst/>
        </a:prstGeom>
      </dgm:spPr>
      <dgm:t>
        <a:bodyPr/>
        <a:lstStyle/>
        <a:p>
          <a:endParaRPr lang="en-US"/>
        </a:p>
      </dgm:t>
    </dgm:pt>
    <dgm:pt modelId="{AF8D8B05-FB7A-4C2E-9A11-8B48B70311ED}" type="pres">
      <dgm:prSet presAssocID="{B38AC82F-1189-42B9-97B6-702B9AF6D162}" presName="quadrantPlaceholder" presStyleCnt="0"/>
      <dgm:spPr/>
    </dgm:pt>
    <dgm:pt modelId="{2E1D4BC7-4A8A-4A1A-A083-326F3B41EA77}" type="pres">
      <dgm:prSet presAssocID="{B38AC82F-1189-42B9-97B6-702B9AF6D162}" presName="center1" presStyleLbl="fgShp" presStyleIdx="0" presStyleCnt="2"/>
      <dgm:spPr>
        <a:xfrm>
          <a:off x="2503970" y="1312164"/>
          <a:ext cx="478459" cy="416052"/>
        </a:xfrm>
        <a:prstGeom prst="circularArrow">
          <a:avLst/>
        </a:prstGeom>
        <a:solidFill>
          <a:srgbClr val="5B9BD5">
            <a:tint val="6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8C592132-7FD4-40E9-8907-4E25ED2200FE}" type="pres">
      <dgm:prSet presAssocID="{B38AC82F-1189-42B9-97B6-702B9AF6D162}" presName="center2" presStyleLbl="fgShp" presStyleIdx="1" presStyleCnt="2"/>
      <dgm:spPr>
        <a:xfrm rot="10800000">
          <a:off x="2503970" y="1472184"/>
          <a:ext cx="478459" cy="416052"/>
        </a:xfrm>
        <a:prstGeom prst="circularArrow">
          <a:avLst/>
        </a:prstGeom>
        <a:solidFill>
          <a:srgbClr val="5B9BD5">
            <a:tint val="6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</dgm:ptLst>
  <dgm:cxnLst>
    <dgm:cxn modelId="{846B605B-955C-4E06-A41A-E33E271CC571}" type="presOf" srcId="{76A01AB4-C4F7-47C1-A568-234392109F5C}" destId="{8C15D66D-D198-457C-B3B2-011EB408A0C5}" srcOrd="0" destOrd="0" presId="urn:microsoft.com/office/officeart/2005/8/layout/cycle4"/>
    <dgm:cxn modelId="{30A558FA-AE4E-4BFD-962B-8AE9D16E81C6}" srcId="{BACD62C6-21C6-42B6-8834-58D4EFA471D8}" destId="{89DED0B7-3C82-4037-B6F6-5E1019F6CC53}" srcOrd="0" destOrd="0" parTransId="{08FA7CEC-C160-4F9A-A4B1-A608FFBD8FE8}" sibTransId="{2B8C692C-3C8F-4EC5-A4E9-46DBB46541AF}"/>
    <dgm:cxn modelId="{F19B4B07-1708-411F-834A-C7898FBA5C5A}" srcId="{B38AC82F-1189-42B9-97B6-702B9AF6D162}" destId="{BACD62C6-21C6-42B6-8834-58D4EFA471D8}" srcOrd="1" destOrd="0" parTransId="{122CE5D5-B5DB-4CE8-B34C-E1A8970612F4}" sibTransId="{2EAB2651-BF5D-46E2-99F9-A35A44D8E634}"/>
    <dgm:cxn modelId="{4756D7EC-0C9C-4C10-B73F-1975FEF39FE6}" type="presOf" srcId="{60351D5C-48F2-4F16-932F-11D19FA5D63B}" destId="{E820A71C-C9AA-4115-BCE9-DB25C3CA9609}" srcOrd="0" destOrd="0" presId="urn:microsoft.com/office/officeart/2005/8/layout/cycle4"/>
    <dgm:cxn modelId="{3207659C-A2BE-417C-B355-9A0312034496}" type="presOf" srcId="{4B95E865-8968-46E7-A532-8A39EEE2EC3B}" destId="{8FB5DE37-8501-4024-A111-FA199B6098C3}" srcOrd="0" destOrd="0" presId="urn:microsoft.com/office/officeart/2005/8/layout/cycle4"/>
    <dgm:cxn modelId="{88CEB8AC-0C7D-4B45-BF1E-C2C7DC338539}" srcId="{B38AC82F-1189-42B9-97B6-702B9AF6D162}" destId="{60351D5C-48F2-4F16-932F-11D19FA5D63B}" srcOrd="3" destOrd="0" parTransId="{1B1EAF86-ABE4-4DE9-92CD-5E9106B5CE76}" sibTransId="{E47B60D9-26BA-4801-9EC4-D70DD3ECD856}"/>
    <dgm:cxn modelId="{501CFDBC-6DDE-4165-8C00-3F7A6C166521}" type="presOf" srcId="{BACD62C6-21C6-42B6-8834-58D4EFA471D8}" destId="{6928AF2D-AB09-43D0-83B1-936F9B2D5200}" srcOrd="0" destOrd="0" presId="urn:microsoft.com/office/officeart/2005/8/layout/cycle4"/>
    <dgm:cxn modelId="{E680A174-8720-42CB-95EC-CC5302176A0E}" type="presOf" srcId="{065343E9-BF74-4B29-85BD-9E7165580837}" destId="{9157C20E-E587-4DCB-BE79-ECEE8AD68D1F}" srcOrd="0" destOrd="0" presId="urn:microsoft.com/office/officeart/2005/8/layout/cycle4"/>
    <dgm:cxn modelId="{DD90A826-DDD7-4766-A430-C92AAE187FCD}" srcId="{60351D5C-48F2-4F16-932F-11D19FA5D63B}" destId="{4B95E865-8968-46E7-A532-8A39EEE2EC3B}" srcOrd="0" destOrd="0" parTransId="{2E9C3544-2192-49C4-B6C1-40B0598049D7}" sibTransId="{113B62D1-7768-42D7-9A99-2FF017445740}"/>
    <dgm:cxn modelId="{3B492B46-76EA-431F-9E33-F9D180AE6C2E}" type="presOf" srcId="{4B95E865-8968-46E7-A532-8A39EEE2EC3B}" destId="{FF04F761-EFEF-4E85-A565-2DED9361892A}" srcOrd="1" destOrd="0" presId="urn:microsoft.com/office/officeart/2005/8/layout/cycle4"/>
    <dgm:cxn modelId="{6E081407-36F4-475A-AFC9-93C63C1990F5}" srcId="{B38AC82F-1189-42B9-97B6-702B9AF6D162}" destId="{6F01E4BD-8351-4F05-B89F-E20994EBE48D}" srcOrd="4" destOrd="0" parTransId="{A6FECA2B-8C90-4DBC-A273-64062C5AD633}" sibTransId="{5F112A8C-1D9E-4AED-80FF-383CEBDC2D36}"/>
    <dgm:cxn modelId="{13AFA5C2-FA78-4361-9082-EBAE08358A34}" type="presOf" srcId="{B38AC82F-1189-42B9-97B6-702B9AF6D162}" destId="{28A195BF-9D85-47C3-A521-2E714C38CC7E}" srcOrd="0" destOrd="0" presId="urn:microsoft.com/office/officeart/2005/8/layout/cycle4"/>
    <dgm:cxn modelId="{FDEF88CD-9420-42FC-8B93-D0B1C3F3AF38}" type="presOf" srcId="{EBA83648-A41E-47F0-BB7F-A7FB1AB11DDF}" destId="{676BF6E8-BA3E-44B9-933C-E4BEE8DABCB4}" srcOrd="1" destOrd="0" presId="urn:microsoft.com/office/officeart/2005/8/layout/cycle4"/>
    <dgm:cxn modelId="{0D5BC31C-CBAB-4940-BE04-C1F0692C04CB}" type="presOf" srcId="{76A01AB4-C4F7-47C1-A568-234392109F5C}" destId="{D4B45A84-2F0E-4DCB-BE7F-274A8D0C28DA}" srcOrd="1" destOrd="0" presId="urn:microsoft.com/office/officeart/2005/8/layout/cycle4"/>
    <dgm:cxn modelId="{71004CB6-6B3E-4726-B9EB-1930C5FD30F9}" srcId="{EAE52679-C7F0-46AA-A73C-50537FBED0E4}" destId="{76A01AB4-C4F7-47C1-A568-234392109F5C}" srcOrd="0" destOrd="0" parTransId="{B8765FE2-F981-463D-80B0-A0F2CB0325A6}" sibTransId="{552BBC11-E647-4AC3-91CA-B43609785793}"/>
    <dgm:cxn modelId="{38C2B89C-E196-4C10-8474-B6AE0AD86696}" type="presOf" srcId="{89DED0B7-3C82-4037-B6F6-5E1019F6CC53}" destId="{20656161-6C9F-44C5-B5E4-0A520DB6EA39}" srcOrd="0" destOrd="0" presId="urn:microsoft.com/office/officeart/2005/8/layout/cycle4"/>
    <dgm:cxn modelId="{42137AFE-F0B7-455B-B3A4-477104641555}" type="presOf" srcId="{EAE52679-C7F0-46AA-A73C-50537FBED0E4}" destId="{3B148381-FFB0-4079-AC11-B57B67A79D16}" srcOrd="0" destOrd="0" presId="urn:microsoft.com/office/officeart/2005/8/layout/cycle4"/>
    <dgm:cxn modelId="{194FCF75-C34E-4EB6-A5F0-26E4B33F6467}" type="presOf" srcId="{89DED0B7-3C82-4037-B6F6-5E1019F6CC53}" destId="{3A195618-6A2B-4588-AEB3-D72B87939A7C}" srcOrd="1" destOrd="0" presId="urn:microsoft.com/office/officeart/2005/8/layout/cycle4"/>
    <dgm:cxn modelId="{0303B1BA-33F1-4F09-8DD0-8C8ABBA58E5D}" srcId="{B38AC82F-1189-42B9-97B6-702B9AF6D162}" destId="{EAE52679-C7F0-46AA-A73C-50537FBED0E4}" srcOrd="0" destOrd="0" parTransId="{B5F77F8C-87BD-4D22-AE1D-5DCD4762CFF2}" sibTransId="{B60A156A-CF83-4C70-8D3C-DBD466DAC0DE}"/>
    <dgm:cxn modelId="{09C12F20-700D-423A-9A68-F744E0B0E99C}" srcId="{065343E9-BF74-4B29-85BD-9E7165580837}" destId="{EBA83648-A41E-47F0-BB7F-A7FB1AB11DDF}" srcOrd="0" destOrd="0" parTransId="{46B71593-2BAB-4710-A326-EC3AB0B626FF}" sibTransId="{FE21CC33-F92F-40B7-B1B9-B55C60BE437A}"/>
    <dgm:cxn modelId="{746EDF45-063F-4DF9-B403-20481ABC43E2}" srcId="{B38AC82F-1189-42B9-97B6-702B9AF6D162}" destId="{065343E9-BF74-4B29-85BD-9E7165580837}" srcOrd="2" destOrd="0" parTransId="{B478D6BD-3D68-4C1E-A42D-BA7FB6F4465A}" sibTransId="{9F479B5E-F827-443D-85B4-73802D7A448F}"/>
    <dgm:cxn modelId="{12D70B76-04AD-4359-B525-FB7F6156B4A8}" type="presOf" srcId="{EBA83648-A41E-47F0-BB7F-A7FB1AB11DDF}" destId="{6E34AB1B-4C5B-4A75-B75B-54697C026EE0}" srcOrd="0" destOrd="0" presId="urn:microsoft.com/office/officeart/2005/8/layout/cycle4"/>
    <dgm:cxn modelId="{6D408EFB-811A-4677-AE1D-D2DDF686C039}" type="presParOf" srcId="{28A195BF-9D85-47C3-A521-2E714C38CC7E}" destId="{2498A26E-7782-4B2E-BC89-0A458C2B3EEC}" srcOrd="0" destOrd="0" presId="urn:microsoft.com/office/officeart/2005/8/layout/cycle4"/>
    <dgm:cxn modelId="{3805191B-78D9-461D-A33C-93762EB12C2A}" type="presParOf" srcId="{2498A26E-7782-4B2E-BC89-0A458C2B3EEC}" destId="{B879439B-B7F0-435F-953E-851F17D82909}" srcOrd="0" destOrd="0" presId="urn:microsoft.com/office/officeart/2005/8/layout/cycle4"/>
    <dgm:cxn modelId="{D6E5B99F-B811-48A4-8D18-9F4332A5D3AC}" type="presParOf" srcId="{B879439B-B7F0-435F-953E-851F17D82909}" destId="{8C15D66D-D198-457C-B3B2-011EB408A0C5}" srcOrd="0" destOrd="0" presId="urn:microsoft.com/office/officeart/2005/8/layout/cycle4"/>
    <dgm:cxn modelId="{C0609F8D-5237-43A1-9527-8444ADEE18CF}" type="presParOf" srcId="{B879439B-B7F0-435F-953E-851F17D82909}" destId="{D4B45A84-2F0E-4DCB-BE7F-274A8D0C28DA}" srcOrd="1" destOrd="0" presId="urn:microsoft.com/office/officeart/2005/8/layout/cycle4"/>
    <dgm:cxn modelId="{7CA0EFF7-67C5-4AA9-88AC-10523B1FC0E6}" type="presParOf" srcId="{2498A26E-7782-4B2E-BC89-0A458C2B3EEC}" destId="{13D93BCE-A77C-4B3B-B962-EA04AE75B2FA}" srcOrd="1" destOrd="0" presId="urn:microsoft.com/office/officeart/2005/8/layout/cycle4"/>
    <dgm:cxn modelId="{7631E05A-10B8-4662-9254-BD224E75874C}" type="presParOf" srcId="{13D93BCE-A77C-4B3B-B962-EA04AE75B2FA}" destId="{20656161-6C9F-44C5-B5E4-0A520DB6EA39}" srcOrd="0" destOrd="0" presId="urn:microsoft.com/office/officeart/2005/8/layout/cycle4"/>
    <dgm:cxn modelId="{B13845DE-36EC-4F05-8724-266B591E6AB8}" type="presParOf" srcId="{13D93BCE-A77C-4B3B-B962-EA04AE75B2FA}" destId="{3A195618-6A2B-4588-AEB3-D72B87939A7C}" srcOrd="1" destOrd="0" presId="urn:microsoft.com/office/officeart/2005/8/layout/cycle4"/>
    <dgm:cxn modelId="{5B8830BF-8710-4D11-98C9-790DA8AE5B3F}" type="presParOf" srcId="{2498A26E-7782-4B2E-BC89-0A458C2B3EEC}" destId="{81F80A39-0F12-4647-B520-82252E01AFC3}" srcOrd="2" destOrd="0" presId="urn:microsoft.com/office/officeart/2005/8/layout/cycle4"/>
    <dgm:cxn modelId="{AD289A35-320C-4125-AF07-EE3C103FCD2D}" type="presParOf" srcId="{81F80A39-0F12-4647-B520-82252E01AFC3}" destId="{6E34AB1B-4C5B-4A75-B75B-54697C026EE0}" srcOrd="0" destOrd="0" presId="urn:microsoft.com/office/officeart/2005/8/layout/cycle4"/>
    <dgm:cxn modelId="{C91684F2-483C-4EDC-9374-E183EBA42CAD}" type="presParOf" srcId="{81F80A39-0F12-4647-B520-82252E01AFC3}" destId="{676BF6E8-BA3E-44B9-933C-E4BEE8DABCB4}" srcOrd="1" destOrd="0" presId="urn:microsoft.com/office/officeart/2005/8/layout/cycle4"/>
    <dgm:cxn modelId="{BBA1355D-9908-4EF5-844C-1760054E9BDC}" type="presParOf" srcId="{2498A26E-7782-4B2E-BC89-0A458C2B3EEC}" destId="{8D2D8E66-C026-4249-835C-4C4FD4A5CC23}" srcOrd="3" destOrd="0" presId="urn:microsoft.com/office/officeart/2005/8/layout/cycle4"/>
    <dgm:cxn modelId="{234AD0C9-4297-404E-8AEC-7DD484626261}" type="presParOf" srcId="{8D2D8E66-C026-4249-835C-4C4FD4A5CC23}" destId="{8FB5DE37-8501-4024-A111-FA199B6098C3}" srcOrd="0" destOrd="0" presId="urn:microsoft.com/office/officeart/2005/8/layout/cycle4"/>
    <dgm:cxn modelId="{4D5A1F8D-F38B-4417-BF56-7040A7D59A3F}" type="presParOf" srcId="{8D2D8E66-C026-4249-835C-4C4FD4A5CC23}" destId="{FF04F761-EFEF-4E85-A565-2DED9361892A}" srcOrd="1" destOrd="0" presId="urn:microsoft.com/office/officeart/2005/8/layout/cycle4"/>
    <dgm:cxn modelId="{6AF33107-9C93-4D3C-BA7B-B659E9B6BCF0}" type="presParOf" srcId="{2498A26E-7782-4B2E-BC89-0A458C2B3EEC}" destId="{3573BF44-F2D7-4A61-9C84-8716C17ED36A}" srcOrd="4" destOrd="0" presId="urn:microsoft.com/office/officeart/2005/8/layout/cycle4"/>
    <dgm:cxn modelId="{9684E480-1711-48F9-9A7D-4A182E92212F}" type="presParOf" srcId="{28A195BF-9D85-47C3-A521-2E714C38CC7E}" destId="{74F17CB1-159B-4AD2-894C-7C6FC824B7A8}" srcOrd="1" destOrd="0" presId="urn:microsoft.com/office/officeart/2005/8/layout/cycle4"/>
    <dgm:cxn modelId="{41E2E1D8-36F1-4C7C-BBEA-50F77F807B8F}" type="presParOf" srcId="{74F17CB1-159B-4AD2-894C-7C6FC824B7A8}" destId="{3B148381-FFB0-4079-AC11-B57B67A79D16}" srcOrd="0" destOrd="0" presId="urn:microsoft.com/office/officeart/2005/8/layout/cycle4"/>
    <dgm:cxn modelId="{F548C66C-71E9-4162-9973-92E55F2DD833}" type="presParOf" srcId="{74F17CB1-159B-4AD2-894C-7C6FC824B7A8}" destId="{6928AF2D-AB09-43D0-83B1-936F9B2D5200}" srcOrd="1" destOrd="0" presId="urn:microsoft.com/office/officeart/2005/8/layout/cycle4"/>
    <dgm:cxn modelId="{988F025D-695F-4FF2-8CE1-4F193A3A3C53}" type="presParOf" srcId="{74F17CB1-159B-4AD2-894C-7C6FC824B7A8}" destId="{9157C20E-E587-4DCB-BE79-ECEE8AD68D1F}" srcOrd="2" destOrd="0" presId="urn:microsoft.com/office/officeart/2005/8/layout/cycle4"/>
    <dgm:cxn modelId="{0F0313A4-2A56-47A2-B5D7-CA28086D506E}" type="presParOf" srcId="{74F17CB1-159B-4AD2-894C-7C6FC824B7A8}" destId="{E820A71C-C9AA-4115-BCE9-DB25C3CA9609}" srcOrd="3" destOrd="0" presId="urn:microsoft.com/office/officeart/2005/8/layout/cycle4"/>
    <dgm:cxn modelId="{5F7CF711-352C-42A6-A38D-44BD9289686C}" type="presParOf" srcId="{74F17CB1-159B-4AD2-894C-7C6FC824B7A8}" destId="{AF8D8B05-FB7A-4C2E-9A11-8B48B70311ED}" srcOrd="4" destOrd="0" presId="urn:microsoft.com/office/officeart/2005/8/layout/cycle4"/>
    <dgm:cxn modelId="{C8ADE5E1-9F9B-4C10-BEC5-CA18BDE92393}" type="presParOf" srcId="{28A195BF-9D85-47C3-A521-2E714C38CC7E}" destId="{2E1D4BC7-4A8A-4A1A-A083-326F3B41EA77}" srcOrd="2" destOrd="0" presId="urn:microsoft.com/office/officeart/2005/8/layout/cycle4"/>
    <dgm:cxn modelId="{D5BF99B7-3BC1-44EC-8673-88C9747E0D50}" type="presParOf" srcId="{28A195BF-9D85-47C3-A521-2E714C38CC7E}" destId="{8C592132-7FD4-40E9-8907-4E25ED2200FE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67E95F-CA07-45C7-9DF8-A398FE6386F2}">
      <dsp:nvSpPr>
        <dsp:cNvPr id="0" name=""/>
        <dsp:cNvSpPr/>
      </dsp:nvSpPr>
      <dsp:spPr>
        <a:xfrm>
          <a:off x="5357" y="1551582"/>
          <a:ext cx="1601390" cy="960834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Expand Traded Clusters</a:t>
          </a:r>
          <a:endParaRPr lang="en-US" sz="1900" kern="1200" dirty="0"/>
        </a:p>
      </dsp:txBody>
      <dsp:txXfrm>
        <a:off x="33499" y="1579724"/>
        <a:ext cx="1545106" cy="904550"/>
      </dsp:txXfrm>
    </dsp:sp>
    <dsp:sp modelId="{79DBC7F5-91A2-4B32-9379-72FD4DAF3679}">
      <dsp:nvSpPr>
        <dsp:cNvPr id="0" name=""/>
        <dsp:cNvSpPr/>
      </dsp:nvSpPr>
      <dsp:spPr>
        <a:xfrm>
          <a:off x="1766887" y="1833427"/>
          <a:ext cx="339494" cy="3971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1766887" y="1912856"/>
        <a:ext cx="237646" cy="238286"/>
      </dsp:txXfrm>
    </dsp:sp>
    <dsp:sp modelId="{0D02ABB4-52E1-4BA7-B632-F5EB1AB900CB}">
      <dsp:nvSpPr>
        <dsp:cNvPr id="0" name=""/>
        <dsp:cNvSpPr/>
      </dsp:nvSpPr>
      <dsp:spPr>
        <a:xfrm>
          <a:off x="2247304" y="1551582"/>
          <a:ext cx="1601390" cy="9608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High Wage Job Growth</a:t>
          </a:r>
          <a:endParaRPr lang="en-US" sz="1900" kern="1200" dirty="0"/>
        </a:p>
      </dsp:txBody>
      <dsp:txXfrm>
        <a:off x="2275446" y="1579724"/>
        <a:ext cx="1545106" cy="904550"/>
      </dsp:txXfrm>
    </dsp:sp>
    <dsp:sp modelId="{42566615-9003-4E28-871F-6C999B917289}">
      <dsp:nvSpPr>
        <dsp:cNvPr id="0" name=""/>
        <dsp:cNvSpPr/>
      </dsp:nvSpPr>
      <dsp:spPr>
        <a:xfrm>
          <a:off x="4008834" y="1833427"/>
          <a:ext cx="339494" cy="3971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4008834" y="1912856"/>
        <a:ext cx="237646" cy="238286"/>
      </dsp:txXfrm>
    </dsp:sp>
    <dsp:sp modelId="{301B4008-AA07-477F-97BA-DCBB774E2BDF}">
      <dsp:nvSpPr>
        <dsp:cNvPr id="0" name=""/>
        <dsp:cNvSpPr/>
      </dsp:nvSpPr>
      <dsp:spPr>
        <a:xfrm>
          <a:off x="4489251" y="1551582"/>
          <a:ext cx="1601390" cy="960834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Per Capita Income Increases</a:t>
          </a:r>
          <a:endParaRPr lang="en-US" sz="1900" kern="1200" dirty="0"/>
        </a:p>
      </dsp:txBody>
      <dsp:txXfrm>
        <a:off x="4517393" y="1579724"/>
        <a:ext cx="1545106" cy="9045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34AB1B-4C5B-4A75-B75B-54697C026EE0}">
      <dsp:nvSpPr>
        <dsp:cNvPr id="0" name=""/>
        <dsp:cNvSpPr/>
      </dsp:nvSpPr>
      <dsp:spPr>
        <a:xfrm>
          <a:off x="4318406" y="3212591"/>
          <a:ext cx="2333853" cy="151180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8575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7170" tIns="217170" rIns="217170" bIns="217170" numCol="1" spcCol="1270" anchor="t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4400" b="1" i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5051772" y="3623754"/>
        <a:ext cx="1567277" cy="1067436"/>
      </dsp:txXfrm>
    </dsp:sp>
    <dsp:sp modelId="{8FB5DE37-8501-4024-A111-FA199B6098C3}">
      <dsp:nvSpPr>
        <dsp:cNvPr id="0" name=""/>
        <dsp:cNvSpPr/>
      </dsp:nvSpPr>
      <dsp:spPr>
        <a:xfrm>
          <a:off x="510540" y="3212591"/>
          <a:ext cx="2333853" cy="151180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8575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7170" tIns="217170" rIns="217170" bIns="217170" numCol="1" spcCol="1270" anchor="t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4400" b="1" i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543750" y="3623754"/>
        <a:ext cx="1567277" cy="1067436"/>
      </dsp:txXfrm>
    </dsp:sp>
    <dsp:sp modelId="{20656161-6C9F-44C5-B5E4-0A520DB6EA39}">
      <dsp:nvSpPr>
        <dsp:cNvPr id="0" name=""/>
        <dsp:cNvSpPr/>
      </dsp:nvSpPr>
      <dsp:spPr>
        <a:xfrm>
          <a:off x="4318406" y="0"/>
          <a:ext cx="2333853" cy="151180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8575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7170" tIns="217170" rIns="217170" bIns="217170" numCol="1" spcCol="1270" anchor="t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4400" b="1" i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5051772" y="33210"/>
        <a:ext cx="1567277" cy="1067436"/>
      </dsp:txXfrm>
    </dsp:sp>
    <dsp:sp modelId="{8C15D66D-D198-457C-B3B2-011EB408A0C5}">
      <dsp:nvSpPr>
        <dsp:cNvPr id="0" name=""/>
        <dsp:cNvSpPr/>
      </dsp:nvSpPr>
      <dsp:spPr>
        <a:xfrm>
          <a:off x="510540" y="0"/>
          <a:ext cx="2333853" cy="151180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8575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7170" tIns="217170" rIns="217170" bIns="217170" numCol="1" spcCol="1270" anchor="t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4400" b="1" i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543750" y="33210"/>
        <a:ext cx="1567277" cy="1067436"/>
      </dsp:txXfrm>
    </dsp:sp>
    <dsp:sp modelId="{3B148381-FFB0-4079-AC11-B57B67A79D16}">
      <dsp:nvSpPr>
        <dsp:cNvPr id="0" name=""/>
        <dsp:cNvSpPr/>
      </dsp:nvSpPr>
      <dsp:spPr>
        <a:xfrm>
          <a:off x="1488490" y="269290"/>
          <a:ext cx="2045665" cy="2045665"/>
        </a:xfrm>
        <a:prstGeom prst="pieWedge">
          <a:avLst/>
        </a:prstGeom>
        <a:solidFill>
          <a:srgbClr val="00B05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Talent Development Pipeline Integration</a:t>
          </a:r>
        </a:p>
      </dsp:txBody>
      <dsp:txXfrm>
        <a:off x="2087651" y="868451"/>
        <a:ext cx="1446504" cy="1446504"/>
      </dsp:txXfrm>
    </dsp:sp>
    <dsp:sp modelId="{6928AF2D-AB09-43D0-83B1-936F9B2D5200}">
      <dsp:nvSpPr>
        <dsp:cNvPr id="0" name=""/>
        <dsp:cNvSpPr/>
      </dsp:nvSpPr>
      <dsp:spPr>
        <a:xfrm rot="5400000">
          <a:off x="3628644" y="269290"/>
          <a:ext cx="2045665" cy="2045665"/>
        </a:xfrm>
        <a:prstGeom prst="pieWedge">
          <a:avLst/>
        </a:prstGeom>
        <a:solidFill>
          <a:srgbClr val="FFFF0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Unique, Attractive Regional Assets</a:t>
          </a:r>
        </a:p>
      </dsp:txBody>
      <dsp:txXfrm rot="-5400000">
        <a:off x="3628644" y="868451"/>
        <a:ext cx="1446504" cy="1446504"/>
      </dsp:txXfrm>
    </dsp:sp>
    <dsp:sp modelId="{9157C20E-E587-4DCB-BE79-ECEE8AD68D1F}">
      <dsp:nvSpPr>
        <dsp:cNvPr id="0" name=""/>
        <dsp:cNvSpPr/>
      </dsp:nvSpPr>
      <dsp:spPr>
        <a:xfrm rot="10800000">
          <a:off x="3628644" y="2409443"/>
          <a:ext cx="2045665" cy="2045665"/>
        </a:xfrm>
        <a:prstGeom prst="pieWedge">
          <a:avLst/>
        </a:prstGeom>
        <a:solidFill>
          <a:srgbClr val="E7E6E6">
            <a:lumMod val="75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Talent Recruitment &amp; Retention</a:t>
          </a:r>
        </a:p>
      </dsp:txBody>
      <dsp:txXfrm rot="10800000">
        <a:off x="3628644" y="2409443"/>
        <a:ext cx="1446504" cy="1446504"/>
      </dsp:txXfrm>
    </dsp:sp>
    <dsp:sp modelId="{E820A71C-C9AA-4115-BCE9-DB25C3CA9609}">
      <dsp:nvSpPr>
        <dsp:cNvPr id="0" name=""/>
        <dsp:cNvSpPr/>
      </dsp:nvSpPr>
      <dsp:spPr>
        <a:xfrm rot="16200000">
          <a:off x="1488490" y="2409443"/>
          <a:ext cx="2045665" cy="2045665"/>
        </a:xfrm>
        <a:prstGeom prst="pieWedge">
          <a:avLst/>
        </a:prstGeom>
        <a:solidFill>
          <a:srgbClr val="ED7D31">
            <a:lumMod val="75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Infrastructure (Technology, Logistics)</a:t>
          </a:r>
        </a:p>
      </dsp:txBody>
      <dsp:txXfrm rot="5400000">
        <a:off x="2087651" y="2409443"/>
        <a:ext cx="1446504" cy="1446504"/>
      </dsp:txXfrm>
    </dsp:sp>
    <dsp:sp modelId="{2E1D4BC7-4A8A-4A1A-A083-326F3B41EA77}">
      <dsp:nvSpPr>
        <dsp:cNvPr id="0" name=""/>
        <dsp:cNvSpPr/>
      </dsp:nvSpPr>
      <dsp:spPr>
        <a:xfrm>
          <a:off x="3228251" y="1937004"/>
          <a:ext cx="706297" cy="614172"/>
        </a:xfrm>
        <a:prstGeom prst="circularArrow">
          <a:avLst/>
        </a:prstGeom>
        <a:solidFill>
          <a:srgbClr val="5B9BD5">
            <a:tint val="6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592132-7FD4-40E9-8907-4E25ED2200FE}">
      <dsp:nvSpPr>
        <dsp:cNvPr id="0" name=""/>
        <dsp:cNvSpPr/>
      </dsp:nvSpPr>
      <dsp:spPr>
        <a:xfrm rot="10800000">
          <a:off x="3228251" y="2173223"/>
          <a:ext cx="706297" cy="614172"/>
        </a:xfrm>
        <a:prstGeom prst="circularArrow">
          <a:avLst/>
        </a:prstGeom>
        <a:solidFill>
          <a:srgbClr val="5B9BD5">
            <a:tint val="6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34AB1B-4C5B-4A75-B75B-54697C026EE0}">
      <dsp:nvSpPr>
        <dsp:cNvPr id="0" name=""/>
        <dsp:cNvSpPr/>
      </dsp:nvSpPr>
      <dsp:spPr>
        <a:xfrm>
          <a:off x="4318406" y="3212591"/>
          <a:ext cx="2333853" cy="151180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8575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i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Healthcare</a:t>
          </a:r>
        </a:p>
      </dsp:txBody>
      <dsp:txXfrm>
        <a:off x="5051772" y="3623754"/>
        <a:ext cx="1567277" cy="1067436"/>
      </dsp:txXfrm>
    </dsp:sp>
    <dsp:sp modelId="{8FB5DE37-8501-4024-A111-FA199B6098C3}">
      <dsp:nvSpPr>
        <dsp:cNvPr id="0" name=""/>
        <dsp:cNvSpPr/>
      </dsp:nvSpPr>
      <dsp:spPr>
        <a:xfrm>
          <a:off x="510540" y="3212591"/>
          <a:ext cx="2333853" cy="151180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8575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i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High Value Wood Products</a:t>
          </a:r>
        </a:p>
      </dsp:txBody>
      <dsp:txXfrm>
        <a:off x="543750" y="3623754"/>
        <a:ext cx="1567277" cy="1067436"/>
      </dsp:txXfrm>
    </dsp:sp>
    <dsp:sp modelId="{20656161-6C9F-44C5-B5E4-0A520DB6EA39}">
      <dsp:nvSpPr>
        <dsp:cNvPr id="0" name=""/>
        <dsp:cNvSpPr/>
      </dsp:nvSpPr>
      <dsp:spPr>
        <a:xfrm>
          <a:off x="4318406" y="0"/>
          <a:ext cx="2333853" cy="151180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8575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i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Advanced Manufacturing &amp; Materials</a:t>
          </a:r>
        </a:p>
      </dsp:txBody>
      <dsp:txXfrm>
        <a:off x="5051772" y="33210"/>
        <a:ext cx="1567277" cy="1067436"/>
      </dsp:txXfrm>
    </dsp:sp>
    <dsp:sp modelId="{8C15D66D-D198-457C-B3B2-011EB408A0C5}">
      <dsp:nvSpPr>
        <dsp:cNvPr id="0" name=""/>
        <dsp:cNvSpPr/>
      </dsp:nvSpPr>
      <dsp:spPr>
        <a:xfrm>
          <a:off x="510540" y="0"/>
          <a:ext cx="2333853" cy="151180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8575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i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Business Services and Data Centers</a:t>
          </a:r>
        </a:p>
      </dsp:txBody>
      <dsp:txXfrm>
        <a:off x="543750" y="33210"/>
        <a:ext cx="1567277" cy="1067436"/>
      </dsp:txXfrm>
    </dsp:sp>
    <dsp:sp modelId="{3B148381-FFB0-4079-AC11-B57B67A79D16}">
      <dsp:nvSpPr>
        <dsp:cNvPr id="0" name=""/>
        <dsp:cNvSpPr/>
      </dsp:nvSpPr>
      <dsp:spPr>
        <a:xfrm>
          <a:off x="1488490" y="269290"/>
          <a:ext cx="2045665" cy="2045665"/>
        </a:xfrm>
        <a:prstGeom prst="pieWedge">
          <a:avLst/>
        </a:prstGeom>
        <a:solidFill>
          <a:srgbClr val="00B05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Talent Development Pipeline Integration</a:t>
          </a:r>
        </a:p>
      </dsp:txBody>
      <dsp:txXfrm>
        <a:off x="2087651" y="868451"/>
        <a:ext cx="1446504" cy="1446504"/>
      </dsp:txXfrm>
    </dsp:sp>
    <dsp:sp modelId="{6928AF2D-AB09-43D0-83B1-936F9B2D5200}">
      <dsp:nvSpPr>
        <dsp:cNvPr id="0" name=""/>
        <dsp:cNvSpPr/>
      </dsp:nvSpPr>
      <dsp:spPr>
        <a:xfrm rot="5400000">
          <a:off x="3628644" y="269290"/>
          <a:ext cx="2045665" cy="2045665"/>
        </a:xfrm>
        <a:prstGeom prst="pieWedge">
          <a:avLst/>
        </a:prstGeom>
        <a:solidFill>
          <a:srgbClr val="FFFF0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Unique, Attractive Regional Assets</a:t>
          </a:r>
        </a:p>
      </dsp:txBody>
      <dsp:txXfrm rot="-5400000">
        <a:off x="3628644" y="868451"/>
        <a:ext cx="1446504" cy="1446504"/>
      </dsp:txXfrm>
    </dsp:sp>
    <dsp:sp modelId="{9157C20E-E587-4DCB-BE79-ECEE8AD68D1F}">
      <dsp:nvSpPr>
        <dsp:cNvPr id="0" name=""/>
        <dsp:cNvSpPr/>
      </dsp:nvSpPr>
      <dsp:spPr>
        <a:xfrm rot="10800000">
          <a:off x="3628644" y="2409443"/>
          <a:ext cx="2045665" cy="2045665"/>
        </a:xfrm>
        <a:prstGeom prst="pieWedge">
          <a:avLst/>
        </a:prstGeom>
        <a:solidFill>
          <a:srgbClr val="E7E6E6">
            <a:lumMod val="75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Talent Recruitment &amp; Retention</a:t>
          </a:r>
        </a:p>
      </dsp:txBody>
      <dsp:txXfrm rot="10800000">
        <a:off x="3628644" y="2409443"/>
        <a:ext cx="1446504" cy="1446504"/>
      </dsp:txXfrm>
    </dsp:sp>
    <dsp:sp modelId="{E820A71C-C9AA-4115-BCE9-DB25C3CA9609}">
      <dsp:nvSpPr>
        <dsp:cNvPr id="0" name=""/>
        <dsp:cNvSpPr/>
      </dsp:nvSpPr>
      <dsp:spPr>
        <a:xfrm rot="16200000">
          <a:off x="1488490" y="2409443"/>
          <a:ext cx="2045665" cy="2045665"/>
        </a:xfrm>
        <a:prstGeom prst="pieWedge">
          <a:avLst/>
        </a:prstGeom>
        <a:solidFill>
          <a:srgbClr val="ED7D31">
            <a:lumMod val="75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Infrastructure (Technology, Logistics)</a:t>
          </a:r>
        </a:p>
      </dsp:txBody>
      <dsp:txXfrm rot="5400000">
        <a:off x="2087651" y="2409443"/>
        <a:ext cx="1446504" cy="1446504"/>
      </dsp:txXfrm>
    </dsp:sp>
    <dsp:sp modelId="{2E1D4BC7-4A8A-4A1A-A083-326F3B41EA77}">
      <dsp:nvSpPr>
        <dsp:cNvPr id="0" name=""/>
        <dsp:cNvSpPr/>
      </dsp:nvSpPr>
      <dsp:spPr>
        <a:xfrm>
          <a:off x="3228251" y="1937004"/>
          <a:ext cx="706297" cy="614172"/>
        </a:xfrm>
        <a:prstGeom prst="circularArrow">
          <a:avLst/>
        </a:prstGeom>
        <a:solidFill>
          <a:srgbClr val="5B9BD5">
            <a:tint val="6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592132-7FD4-40E9-8907-4E25ED2200FE}">
      <dsp:nvSpPr>
        <dsp:cNvPr id="0" name=""/>
        <dsp:cNvSpPr/>
      </dsp:nvSpPr>
      <dsp:spPr>
        <a:xfrm rot="10800000">
          <a:off x="3228251" y="2173223"/>
          <a:ext cx="706297" cy="614172"/>
        </a:xfrm>
        <a:prstGeom prst="circularArrow">
          <a:avLst/>
        </a:prstGeom>
        <a:solidFill>
          <a:srgbClr val="5B9BD5">
            <a:tint val="6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6" tIns="46582" rIns="93166" bIns="46582" numCol="1" anchor="t" anchorCtr="0" compatLnSpc="1">
            <a:prstTxWarp prst="textNoShape">
              <a:avLst/>
            </a:prstTxWarp>
          </a:bodyPr>
          <a:lstStyle>
            <a:lvl1pPr defTabSz="932401">
              <a:defRPr sz="1200"/>
            </a:lvl1pPr>
          </a:lstStyle>
          <a:p>
            <a:endParaRPr lang="en-US" dirty="0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934" y="0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6" tIns="46582" rIns="93166" bIns="46582" numCol="1" anchor="t" anchorCtr="0" compatLnSpc="1">
            <a:prstTxWarp prst="textNoShape">
              <a:avLst/>
            </a:prstTxWarp>
          </a:bodyPr>
          <a:lstStyle>
            <a:lvl1pPr algn="r" defTabSz="932401">
              <a:defRPr sz="1200"/>
            </a:lvl1pPr>
          </a:lstStyle>
          <a:p>
            <a:endParaRPr lang="en-US" dirty="0"/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222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6" tIns="46582" rIns="93166" bIns="46582" numCol="1" anchor="b" anchorCtr="0" compatLnSpc="1">
            <a:prstTxWarp prst="textNoShape">
              <a:avLst/>
            </a:prstTxWarp>
          </a:bodyPr>
          <a:lstStyle>
            <a:lvl1pPr defTabSz="932401">
              <a:defRPr sz="1200"/>
            </a:lvl1pPr>
          </a:lstStyle>
          <a:p>
            <a:endParaRPr lang="en-US" dirty="0"/>
          </a:p>
        </p:txBody>
      </p:sp>
      <p:sp>
        <p:nvSpPr>
          <p:cNvPr id="1157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934" y="8832222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6" tIns="46582" rIns="93166" bIns="46582" numCol="1" anchor="b" anchorCtr="0" compatLnSpc="1">
            <a:prstTxWarp prst="textNoShape">
              <a:avLst/>
            </a:prstTxWarp>
          </a:bodyPr>
          <a:lstStyle>
            <a:lvl1pPr algn="r" defTabSz="932401">
              <a:defRPr sz="1200"/>
            </a:lvl1pPr>
          </a:lstStyle>
          <a:p>
            <a:fld id="{BBC5E7FB-2265-44D7-BB9C-987EA559EA8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51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6" tIns="46582" rIns="93166" bIns="46582" numCol="1" anchor="t" anchorCtr="0" compatLnSpc="1">
            <a:prstTxWarp prst="textNoShape">
              <a:avLst/>
            </a:prstTxWarp>
          </a:bodyPr>
          <a:lstStyle>
            <a:lvl1pPr defTabSz="932401">
              <a:defRPr sz="1200"/>
            </a:lvl1pPr>
          </a:lstStyle>
          <a:p>
            <a:endParaRPr lang="en-US" dirty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934" y="0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6" tIns="46582" rIns="93166" bIns="46582" numCol="1" anchor="t" anchorCtr="0" compatLnSpc="1">
            <a:prstTxWarp prst="textNoShape">
              <a:avLst/>
            </a:prstTxWarp>
          </a:bodyPr>
          <a:lstStyle>
            <a:lvl1pPr algn="r" defTabSz="932401">
              <a:defRPr sz="1200"/>
            </a:lvl1pPr>
          </a:lstStyle>
          <a:p>
            <a:endParaRPr lang="en-US" dirty="0"/>
          </a:p>
        </p:txBody>
      </p:sp>
      <p:sp>
        <p:nvSpPr>
          <p:cNvPr id="870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8500"/>
            <a:ext cx="4646613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70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469" y="4416112"/>
            <a:ext cx="5139462" cy="4182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6" tIns="46582" rIns="93166" bIns="465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70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2222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6" tIns="46582" rIns="93166" bIns="46582" numCol="1" anchor="b" anchorCtr="0" compatLnSpc="1">
            <a:prstTxWarp prst="textNoShape">
              <a:avLst/>
            </a:prstTxWarp>
          </a:bodyPr>
          <a:lstStyle>
            <a:lvl1pPr defTabSz="932401">
              <a:defRPr sz="1200"/>
            </a:lvl1pPr>
          </a:lstStyle>
          <a:p>
            <a:endParaRPr lang="en-US" dirty="0"/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934" y="8832222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6" tIns="46582" rIns="93166" bIns="46582" numCol="1" anchor="b" anchorCtr="0" compatLnSpc="1">
            <a:prstTxWarp prst="textNoShape">
              <a:avLst/>
            </a:prstTxWarp>
          </a:bodyPr>
          <a:lstStyle>
            <a:lvl1pPr algn="r" defTabSz="932401">
              <a:defRPr sz="1200"/>
            </a:lvl1pPr>
          </a:lstStyle>
          <a:p>
            <a:fld id="{F0EAD92D-893B-44BA-A856-8151BC1F5076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5541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36C9EE-BA65-4849-A366-D076441236B0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39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AD92D-893B-44BA-A856-8151BC1F5076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13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2743200"/>
          </a:xfrm>
          <a:prstGeom prst="rect">
            <a:avLst/>
          </a:prstGeom>
        </p:spPr>
      </p:pic>
      <p:sp>
        <p:nvSpPr>
          <p:cNvPr id="983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200400"/>
            <a:ext cx="6400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8310" name="Line 6"/>
          <p:cNvSpPr>
            <a:spLocks noChangeShapeType="1"/>
          </p:cNvSpPr>
          <p:nvPr userDrawn="1"/>
        </p:nvSpPr>
        <p:spPr bwMode="auto">
          <a:xfrm flipH="1">
            <a:off x="685800" y="6400800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8311" name="Line 7"/>
          <p:cNvSpPr>
            <a:spLocks noChangeShapeType="1"/>
          </p:cNvSpPr>
          <p:nvPr userDrawn="1"/>
        </p:nvSpPr>
        <p:spPr bwMode="auto">
          <a:xfrm>
            <a:off x="698500" y="6410325"/>
            <a:ext cx="1588" cy="155575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8316" name="Line 12"/>
          <p:cNvSpPr>
            <a:spLocks noChangeShapeType="1"/>
          </p:cNvSpPr>
          <p:nvPr userDrawn="1"/>
        </p:nvSpPr>
        <p:spPr bwMode="auto">
          <a:xfrm flipH="1">
            <a:off x="990600" y="64008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8317" name="Line 13"/>
          <p:cNvSpPr>
            <a:spLocks noChangeShapeType="1"/>
          </p:cNvSpPr>
          <p:nvPr userDrawn="1"/>
        </p:nvSpPr>
        <p:spPr bwMode="auto">
          <a:xfrm>
            <a:off x="8229600" y="6400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98328" name="Picture 24" descr="C:\Lancaster 2003\Graphics\Logos partners\NIST MEP logo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0" y="6553200"/>
            <a:ext cx="537273" cy="152400"/>
          </a:xfrm>
          <a:prstGeom prst="rect">
            <a:avLst/>
          </a:prstGeom>
          <a:noFill/>
        </p:spPr>
      </p:pic>
      <p:pic>
        <p:nvPicPr>
          <p:cNvPr id="14" name="Picture 13" descr="GENEDGE only.jpg"/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" y="1490472"/>
            <a:ext cx="4182533" cy="990600"/>
          </a:xfrm>
          <a:prstGeom prst="rect">
            <a:avLst/>
          </a:prstGeom>
          <a:effectLst>
            <a:glow rad="25400">
              <a:srgbClr val="FFA636">
                <a:alpha val="80000"/>
              </a:srgbClr>
            </a:glow>
            <a:softEdge rad="12700"/>
          </a:effectLst>
        </p:spPr>
      </p:pic>
      <p:pic>
        <p:nvPicPr>
          <p:cNvPr id="15" name="Picture 14" descr="MEP_logo_text_mep_3015.jpg"/>
          <p:cNvPicPr>
            <a:picLocks noChangeAspect="1"/>
          </p:cNvPicPr>
          <p:nvPr userDrawn="1"/>
        </p:nvPicPr>
        <p:blipFill>
          <a:blip r:embed="rId5" cstate="print"/>
          <a:srcRect r="39481" b="43126"/>
          <a:stretch>
            <a:fillRect/>
          </a:stretch>
        </p:blipFill>
        <p:spPr>
          <a:xfrm>
            <a:off x="838200" y="6477000"/>
            <a:ext cx="1066800" cy="313765"/>
          </a:xfrm>
          <a:prstGeom prst="rect">
            <a:avLst/>
          </a:prstGeom>
        </p:spPr>
      </p:pic>
      <p:pic>
        <p:nvPicPr>
          <p:cNvPr id="11" name="Picture 2" descr="https://upload.wikimedia.org/wikipedia/commons/thumb/6/6f/Seal_of_Virginia.svg/2000px-Seal_of_Virginia.svg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6426939"/>
            <a:ext cx="389509" cy="389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480F0A-8BE7-46FF-AF02-2EC7B4B6D09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86500" y="365125"/>
            <a:ext cx="1866900" cy="6035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65125"/>
            <a:ext cx="5448300" cy="6035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BE67B0F-8A18-4547-BDB1-81C54273E4D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D8C4241-15B1-47B0-B39B-00D815E552F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5A759BE-4EE8-4E86-8577-86E0A20F91B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98613"/>
            <a:ext cx="3657600" cy="4802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1598613"/>
            <a:ext cx="3657600" cy="4802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09F935F-C7E4-4EC0-87D9-B5B41D8AAD7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DCD31AD-BFD3-4D6F-8839-D8F171859E7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4717BAE-8018-4B6A-B55B-60C50E0A3AA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44F43D6-C3D3-4ACE-8F5B-92FED2CB5DE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90D6E9B-5DC5-416C-993C-FF087B547B4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0EDA2D6-4A06-4B54-870E-805AA72C85E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65125"/>
            <a:ext cx="5715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98613"/>
            <a:ext cx="7467600" cy="480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4572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level0</a:t>
            </a:r>
          </a:p>
        </p:txBody>
      </p:sp>
      <p:sp>
        <p:nvSpPr>
          <p:cNvPr id="97287" name="Line 7"/>
          <p:cNvSpPr>
            <a:spLocks noChangeShapeType="1"/>
          </p:cNvSpPr>
          <p:nvPr/>
        </p:nvSpPr>
        <p:spPr bwMode="auto">
          <a:xfrm flipH="1">
            <a:off x="685800" y="6400800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7288" name="Line 8"/>
          <p:cNvSpPr>
            <a:spLocks noChangeShapeType="1"/>
          </p:cNvSpPr>
          <p:nvPr/>
        </p:nvSpPr>
        <p:spPr bwMode="auto">
          <a:xfrm>
            <a:off x="8229600" y="6400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7289" name="Line 9"/>
          <p:cNvSpPr>
            <a:spLocks noChangeShapeType="1"/>
          </p:cNvSpPr>
          <p:nvPr/>
        </p:nvSpPr>
        <p:spPr bwMode="auto">
          <a:xfrm>
            <a:off x="698500" y="6410325"/>
            <a:ext cx="1588" cy="14605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7297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59817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fld id="{0E94DF9A-9A9E-4212-B1FB-BD36017F388E}" type="slidenum">
              <a:rPr lang="en-US"/>
              <a:pPr/>
              <a:t>‹#›</a:t>
            </a:fld>
            <a:endParaRPr lang="en-US" dirty="0"/>
          </a:p>
        </p:txBody>
      </p:sp>
      <p:pic>
        <p:nvPicPr>
          <p:cNvPr id="12" name="Picture 11" descr="GENEDGE only 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8305800" y="6553200"/>
            <a:ext cx="762000" cy="180474"/>
          </a:xfrm>
          <a:prstGeom prst="rect">
            <a:avLst/>
          </a:prstGeom>
        </p:spPr>
      </p:pic>
      <p:pic>
        <p:nvPicPr>
          <p:cNvPr id="9" name="Picture 8" descr="MEP_logo_text_mep_3015.jpg"/>
          <p:cNvPicPr>
            <a:picLocks noChangeAspect="1"/>
          </p:cNvPicPr>
          <p:nvPr userDrawn="1"/>
        </p:nvPicPr>
        <p:blipFill>
          <a:blip r:embed="rId14" cstate="print"/>
          <a:srcRect r="39481" b="43126"/>
          <a:stretch>
            <a:fillRect/>
          </a:stretch>
        </p:blipFill>
        <p:spPr>
          <a:xfrm>
            <a:off x="838200" y="6477000"/>
            <a:ext cx="1066800" cy="313765"/>
          </a:xfrm>
          <a:prstGeom prst="rect">
            <a:avLst/>
          </a:prstGeom>
        </p:spPr>
      </p:pic>
      <p:pic>
        <p:nvPicPr>
          <p:cNvPr id="1026" name="Picture 2" descr="https://upload.wikimedia.org/wikipedia/commons/thumb/6/6f/Seal_of_Virginia.svg/2000px-Seal_of_Virginia.svg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6426939"/>
            <a:ext cx="389509" cy="389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dt="0"/>
  <p:txStyles>
    <p:titleStyle>
      <a:lvl1pPr algn="l" rtl="0" fontAlgn="base">
        <a:lnSpc>
          <a:spcPct val="90000"/>
        </a:lnSpc>
        <a:spcBef>
          <a:spcPct val="30000"/>
        </a:spcBef>
        <a:spcAft>
          <a:spcPct val="0"/>
        </a:spcAft>
        <a:defRPr sz="32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30000"/>
        </a:spcBef>
        <a:spcAft>
          <a:spcPct val="0"/>
        </a:spcAft>
        <a:defRPr sz="32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Arial Narrow Bold" charset="0"/>
        </a:defRPr>
      </a:lvl2pPr>
      <a:lvl3pPr algn="l" rtl="0" fontAlgn="base">
        <a:lnSpc>
          <a:spcPct val="90000"/>
        </a:lnSpc>
        <a:spcBef>
          <a:spcPct val="30000"/>
        </a:spcBef>
        <a:spcAft>
          <a:spcPct val="0"/>
        </a:spcAft>
        <a:defRPr sz="32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Arial Narrow Bold" charset="0"/>
        </a:defRPr>
      </a:lvl3pPr>
      <a:lvl4pPr algn="l" rtl="0" fontAlgn="base">
        <a:lnSpc>
          <a:spcPct val="90000"/>
        </a:lnSpc>
        <a:spcBef>
          <a:spcPct val="30000"/>
        </a:spcBef>
        <a:spcAft>
          <a:spcPct val="0"/>
        </a:spcAft>
        <a:defRPr sz="32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Arial Narrow Bold" charset="0"/>
        </a:defRPr>
      </a:lvl4pPr>
      <a:lvl5pPr algn="l" rtl="0" fontAlgn="base">
        <a:lnSpc>
          <a:spcPct val="90000"/>
        </a:lnSpc>
        <a:spcBef>
          <a:spcPct val="30000"/>
        </a:spcBef>
        <a:spcAft>
          <a:spcPct val="0"/>
        </a:spcAft>
        <a:defRPr sz="32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Arial Narrow Bold" charset="0"/>
        </a:defRPr>
      </a:lvl5pPr>
      <a:lvl6pPr marL="457200" algn="l" rtl="0" fontAlgn="base">
        <a:lnSpc>
          <a:spcPct val="90000"/>
        </a:lnSpc>
        <a:spcBef>
          <a:spcPct val="30000"/>
        </a:spcBef>
        <a:spcAft>
          <a:spcPct val="0"/>
        </a:spcAft>
        <a:defRPr sz="32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Arial Narrow Bold" charset="0"/>
        </a:defRPr>
      </a:lvl6pPr>
      <a:lvl7pPr marL="914400" algn="l" rtl="0" fontAlgn="base">
        <a:lnSpc>
          <a:spcPct val="90000"/>
        </a:lnSpc>
        <a:spcBef>
          <a:spcPct val="30000"/>
        </a:spcBef>
        <a:spcAft>
          <a:spcPct val="0"/>
        </a:spcAft>
        <a:defRPr sz="32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Arial Narrow Bold" charset="0"/>
        </a:defRPr>
      </a:lvl7pPr>
      <a:lvl8pPr marL="1371600" algn="l" rtl="0" fontAlgn="base">
        <a:lnSpc>
          <a:spcPct val="90000"/>
        </a:lnSpc>
        <a:spcBef>
          <a:spcPct val="30000"/>
        </a:spcBef>
        <a:spcAft>
          <a:spcPct val="0"/>
        </a:spcAft>
        <a:defRPr sz="32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Arial Narrow Bold" charset="0"/>
        </a:defRPr>
      </a:lvl8pPr>
      <a:lvl9pPr marL="1828800" algn="l" rtl="0" fontAlgn="base">
        <a:lnSpc>
          <a:spcPct val="90000"/>
        </a:lnSpc>
        <a:spcBef>
          <a:spcPct val="30000"/>
        </a:spcBef>
        <a:spcAft>
          <a:spcPct val="0"/>
        </a:spcAft>
        <a:defRPr sz="32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Arial Narrow Bold" charset="0"/>
        </a:defRPr>
      </a:lvl9pPr>
    </p:titleStyle>
    <p:bodyStyle>
      <a:lvl1pPr marL="177800" indent="-177800" algn="l" rtl="0" fontAlgn="base">
        <a:lnSpc>
          <a:spcPct val="80000"/>
        </a:lnSpc>
        <a:spcBef>
          <a:spcPct val="0"/>
        </a:spcBef>
        <a:spcAft>
          <a:spcPct val="25000"/>
        </a:spcAft>
        <a:buClr>
          <a:schemeClr val="tx1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458788" indent="-166688" algn="l" rtl="0" fontAlgn="base">
        <a:lnSpc>
          <a:spcPct val="80000"/>
        </a:lnSpc>
        <a:spcBef>
          <a:spcPct val="0"/>
        </a:spcBef>
        <a:spcAft>
          <a:spcPct val="25000"/>
        </a:spcAft>
        <a:buClr>
          <a:schemeClr val="tx1"/>
        </a:buClr>
        <a:buChar char="-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2pPr>
      <a:lvl3pPr marL="746125" indent="-173038" algn="l" rtl="0" fontAlgn="base">
        <a:lnSpc>
          <a:spcPct val="80000"/>
        </a:lnSpc>
        <a:spcBef>
          <a:spcPct val="20000"/>
        </a:spcBef>
        <a:spcAft>
          <a:spcPct val="25000"/>
        </a:spcAft>
        <a:buClr>
          <a:schemeClr val="tx1"/>
        </a:buClr>
        <a:buChar char="-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3pPr>
      <a:lvl4pPr marL="1033463" indent="-173038" algn="l" rtl="0" fontAlgn="base">
        <a:lnSpc>
          <a:spcPct val="80000"/>
        </a:lnSpc>
        <a:spcBef>
          <a:spcPct val="20000"/>
        </a:spcBef>
        <a:spcAft>
          <a:spcPct val="25000"/>
        </a:spcAft>
        <a:buClr>
          <a:schemeClr val="tx1"/>
        </a:buClr>
        <a:buChar char="-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4pPr>
      <a:lvl5pPr marL="1320800" indent="-173038" algn="l" rtl="0" fontAlgn="base">
        <a:lnSpc>
          <a:spcPct val="80000"/>
        </a:lnSpc>
        <a:spcBef>
          <a:spcPct val="20000"/>
        </a:spcBef>
        <a:spcAft>
          <a:spcPct val="25000"/>
        </a:spcAft>
        <a:buClr>
          <a:schemeClr val="tx1"/>
        </a:buClr>
        <a:buChar char="-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5pPr>
      <a:lvl6pPr marL="1778000" indent="-173038" algn="l" rtl="0" fontAlgn="base">
        <a:lnSpc>
          <a:spcPct val="80000"/>
        </a:lnSpc>
        <a:spcBef>
          <a:spcPct val="20000"/>
        </a:spcBef>
        <a:spcAft>
          <a:spcPct val="25000"/>
        </a:spcAft>
        <a:buClr>
          <a:schemeClr val="tx1"/>
        </a:buClr>
        <a:buChar char="-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6pPr>
      <a:lvl7pPr marL="2235200" indent="-173038" algn="l" rtl="0" fontAlgn="base">
        <a:lnSpc>
          <a:spcPct val="80000"/>
        </a:lnSpc>
        <a:spcBef>
          <a:spcPct val="20000"/>
        </a:spcBef>
        <a:spcAft>
          <a:spcPct val="25000"/>
        </a:spcAft>
        <a:buClr>
          <a:schemeClr val="tx1"/>
        </a:buClr>
        <a:buChar char="-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7pPr>
      <a:lvl8pPr marL="2692400" indent="-173038" algn="l" rtl="0" fontAlgn="base">
        <a:lnSpc>
          <a:spcPct val="80000"/>
        </a:lnSpc>
        <a:spcBef>
          <a:spcPct val="20000"/>
        </a:spcBef>
        <a:spcAft>
          <a:spcPct val="25000"/>
        </a:spcAft>
        <a:buClr>
          <a:schemeClr val="tx1"/>
        </a:buClr>
        <a:buChar char="-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8pPr>
      <a:lvl9pPr marL="3149600" indent="-173038" algn="l" rtl="0" fontAlgn="base">
        <a:lnSpc>
          <a:spcPct val="80000"/>
        </a:lnSpc>
        <a:spcBef>
          <a:spcPct val="20000"/>
        </a:spcBef>
        <a:spcAft>
          <a:spcPct val="25000"/>
        </a:spcAft>
        <a:buClr>
          <a:schemeClr val="tx1"/>
        </a:buClr>
        <a:buChar char="-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bdonohue@genedge.or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https://online.flippingbook.com/view/268214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nedge.or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bdonohue@genedge.or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798" y="2743200"/>
            <a:ext cx="8077199" cy="3733800"/>
          </a:xfrm>
          <a:noFill/>
          <a:ln/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 dirty="0" smtClean="0">
                <a:solidFill>
                  <a:schemeClr val="tx1"/>
                </a:solidFill>
                <a:effectLst/>
              </a:rPr>
              <a:t>SECTORAL DEVELOPMENT</a:t>
            </a:r>
            <a:r>
              <a:rPr lang="en-US" sz="4400" b="1" dirty="0">
                <a:solidFill>
                  <a:schemeClr val="tx1"/>
                </a:solidFill>
                <a:effectLst/>
              </a:rPr>
              <a:t/>
            </a:r>
            <a:br>
              <a:rPr lang="en-US" sz="4400" b="1" dirty="0">
                <a:solidFill>
                  <a:schemeClr val="tx1"/>
                </a:solidFill>
                <a:effectLst/>
              </a:rPr>
            </a:br>
            <a:r>
              <a:rPr lang="en-US" sz="4400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4400" b="1" dirty="0" smtClean="0">
                <a:solidFill>
                  <a:schemeClr val="tx1"/>
                </a:solidFill>
                <a:effectLst/>
              </a:rPr>
            </a:br>
            <a:r>
              <a:rPr lang="en-US" sz="1800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1800" b="1" dirty="0" smtClean="0">
                <a:solidFill>
                  <a:schemeClr val="tx1"/>
                </a:solidFill>
                <a:effectLst/>
              </a:rPr>
            </a:br>
            <a:r>
              <a:rPr lang="en-US" sz="1800" b="1" dirty="0">
                <a:solidFill>
                  <a:schemeClr val="tx1"/>
                </a:solidFill>
                <a:effectLst/>
              </a:rPr>
              <a:t/>
            </a:r>
            <a:br>
              <a:rPr lang="en-US" sz="1800" b="1" dirty="0">
                <a:solidFill>
                  <a:schemeClr val="tx1"/>
                </a:solidFill>
                <a:effectLst/>
              </a:rPr>
            </a:br>
            <a:r>
              <a:rPr lang="en-US" sz="1800" b="1" dirty="0" smtClean="0">
                <a:solidFill>
                  <a:schemeClr val="tx1"/>
                </a:solidFill>
                <a:effectLst/>
              </a:rPr>
              <a:t>29 August 2017</a:t>
            </a:r>
            <a:r>
              <a:rPr lang="en-US" sz="2400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2400" b="1" dirty="0" smtClean="0">
                <a:solidFill>
                  <a:schemeClr val="tx1"/>
                </a:solidFill>
                <a:effectLst/>
              </a:rPr>
            </a:br>
            <a:r>
              <a:rPr lang="en-US" sz="2400" b="1" dirty="0">
                <a:solidFill>
                  <a:schemeClr val="tx1"/>
                </a:solidFill>
                <a:effectLst/>
              </a:rPr>
              <a:t/>
            </a:r>
            <a:br>
              <a:rPr lang="en-US" sz="2400" b="1" dirty="0">
                <a:solidFill>
                  <a:schemeClr val="tx1"/>
                </a:solidFill>
                <a:effectLst/>
              </a:rPr>
            </a:br>
            <a:r>
              <a:rPr lang="en-US" sz="2700" b="1" dirty="0" smtClean="0">
                <a:solidFill>
                  <a:schemeClr val="tx1"/>
                </a:solidFill>
                <a:effectLst/>
              </a:rPr>
              <a:t>Southern Virginia GO Region 3 Partners Meeting</a:t>
            </a:r>
            <a:br>
              <a:rPr lang="en-US" sz="2700" b="1" dirty="0" smtClean="0">
                <a:solidFill>
                  <a:schemeClr val="tx1"/>
                </a:solidFill>
                <a:effectLst/>
              </a:rPr>
            </a:br>
            <a:r>
              <a:rPr lang="en-US" sz="3100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3100" b="1" dirty="0" smtClean="0">
                <a:solidFill>
                  <a:schemeClr val="tx1"/>
                </a:solidFill>
                <a:effectLst/>
              </a:rPr>
            </a:br>
            <a:r>
              <a:rPr lang="en-US" sz="1800" b="1" dirty="0" smtClean="0">
                <a:solidFill>
                  <a:schemeClr val="tx1"/>
                </a:solidFill>
                <a:effectLst/>
              </a:rPr>
              <a:t>Bill Donohue</a:t>
            </a:r>
            <a:br>
              <a:rPr lang="en-US" sz="1800" b="1" dirty="0" smtClean="0">
                <a:solidFill>
                  <a:schemeClr val="tx1"/>
                </a:solidFill>
                <a:effectLst/>
              </a:rPr>
            </a:br>
            <a:r>
              <a:rPr lang="en-US" sz="1800" b="1" dirty="0" smtClean="0">
                <a:solidFill>
                  <a:schemeClr val="tx1"/>
                </a:solidFill>
                <a:effectLst/>
                <a:hlinkClick r:id="rId3"/>
              </a:rPr>
              <a:t>bdonohue@genedge.org</a:t>
            </a:r>
            <a:r>
              <a:rPr lang="en-US" sz="2400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2400" b="1" dirty="0" smtClean="0">
                <a:solidFill>
                  <a:schemeClr val="tx1"/>
                </a:solidFill>
                <a:effectLst/>
              </a:rPr>
            </a:br>
            <a:r>
              <a:rPr lang="en-US" sz="2400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2400" b="1" dirty="0" smtClean="0">
                <a:solidFill>
                  <a:schemeClr val="tx1"/>
                </a:solidFill>
                <a:effectLst/>
              </a:rPr>
            </a:br>
            <a:endParaRPr lang="en-US" b="1" dirty="0">
              <a:solidFill>
                <a:srgbClr val="800000"/>
              </a:solidFill>
              <a:effectLst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3797" y="3352800"/>
            <a:ext cx="1981200" cy="9952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4168040"/>
            <a:ext cx="3524250" cy="1990725"/>
          </a:xfrm>
          <a:prstGeom prst="rect">
            <a:avLst/>
          </a:prstGeom>
        </p:spPr>
      </p:pic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696200" cy="496153"/>
          </a:xfrm>
          <a:noFill/>
          <a:ln>
            <a:noFill/>
          </a:ln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  <a:effectLst>
                  <a:outerShdw algn="tl">
                    <a:srgbClr val="C0C0C0"/>
                  </a:outerShdw>
                </a:effectLst>
                <a:cs typeface="Arial" pitchFamily="34" charset="0"/>
              </a:rPr>
              <a:t>Advanced Manufacturing</a:t>
            </a:r>
            <a:endParaRPr lang="en-US" dirty="0">
              <a:solidFill>
                <a:srgbClr val="C00000"/>
              </a:solidFill>
              <a:effectLst>
                <a:outerShdw algn="tl">
                  <a:srgbClr val="C0C0C0"/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44498"/>
            <a:ext cx="457200" cy="365125"/>
          </a:xfrm>
          <a:prstGeom prst="rect">
            <a:avLst/>
          </a:prstGeom>
        </p:spPr>
        <p:txBody>
          <a:bodyPr/>
          <a:lstStyle/>
          <a:p>
            <a:fld id="{F78141F7-75BD-487C-B308-7BD5E4E82FC0}" type="slidenum">
              <a:rPr lang="en-US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4648200" y="838200"/>
            <a:ext cx="0" cy="5334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7D2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 flipH="1">
            <a:off x="4648200" y="3472172"/>
            <a:ext cx="4173464" cy="178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993172">
            <a:off x="114473" y="1187982"/>
            <a:ext cx="2162582" cy="98080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754255" y="838200"/>
            <a:ext cx="4073552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u="sng" cap="none" spc="0" dirty="0" smtClean="0">
                <a:ln w="0"/>
                <a:solidFill>
                  <a:schemeClr val="accent1"/>
                </a:solidFill>
              </a:rPr>
              <a:t>Now &amp; Outlook</a:t>
            </a:r>
          </a:p>
          <a:p>
            <a:pPr algn="ctr"/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- 1,530 jobs</a:t>
            </a:r>
            <a:br>
              <a:rPr lang="en-US" sz="2800" b="0" cap="none" spc="0" dirty="0" smtClean="0">
                <a:ln w="0"/>
                <a:solidFill>
                  <a:schemeClr val="accent1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- $56 K Avg. Wage</a:t>
            </a:r>
          </a:p>
          <a:p>
            <a:pPr algn="ctr"/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- Core Growth</a:t>
            </a:r>
          </a:p>
          <a:p>
            <a:pPr marL="457200" indent="-457200" algn="ctr">
              <a:buFontTx/>
              <a:buChar char="-"/>
            </a:pPr>
            <a:r>
              <a:rPr lang="en-US" sz="2800" dirty="0" smtClean="0">
                <a:ln w="0"/>
                <a:solidFill>
                  <a:schemeClr val="accent1"/>
                </a:solidFill>
              </a:rPr>
              <a:t>Existing &amp; Aspirational</a:t>
            </a:r>
          </a:p>
          <a:p>
            <a:pPr algn="ctr"/>
            <a:r>
              <a:rPr lang="en-US" sz="2800" dirty="0" smtClean="0">
                <a:ln w="0"/>
                <a:solidFill>
                  <a:schemeClr val="accent1"/>
                </a:solidFill>
              </a:rPr>
              <a:t>Clusters</a:t>
            </a:r>
            <a:endParaRPr lang="en-US" sz="2800" b="0" cap="none" spc="0" dirty="0" smtClean="0">
              <a:ln w="0"/>
              <a:solidFill>
                <a:schemeClr val="accent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5360" y="838200"/>
            <a:ext cx="1599578" cy="11858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18" y="2971800"/>
            <a:ext cx="1944596" cy="1295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42519" y="2509661"/>
            <a:ext cx="2259232" cy="1191763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4723798" y="3683040"/>
            <a:ext cx="4134466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u="sng" cap="none" spc="0" dirty="0" smtClean="0">
                <a:ln w="0"/>
                <a:solidFill>
                  <a:srgbClr val="00B050"/>
                </a:solidFill>
              </a:rPr>
              <a:t>Drivers</a:t>
            </a: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/>
            </a:r>
            <a:br>
              <a:rPr lang="en-US" sz="2800" b="0" cap="none" spc="0" dirty="0" smtClean="0">
                <a:ln w="0"/>
                <a:solidFill>
                  <a:srgbClr val="00B050"/>
                </a:solidFill>
              </a:rPr>
            </a:b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>- Assembly Plants</a:t>
            </a:r>
          </a:p>
          <a:p>
            <a:pPr algn="ctr"/>
            <a:r>
              <a:rPr lang="en-US" sz="2800" dirty="0" smtClean="0">
                <a:ln w="0"/>
                <a:solidFill>
                  <a:srgbClr val="00B050"/>
                </a:solidFill>
              </a:rPr>
              <a:t>- Automation</a:t>
            </a: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/>
            </a:r>
            <a:br>
              <a:rPr lang="en-US" sz="2800" b="0" cap="none" spc="0" dirty="0" smtClean="0">
                <a:ln w="0"/>
                <a:solidFill>
                  <a:srgbClr val="00B050"/>
                </a:solidFill>
              </a:rPr>
            </a:b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>- Green Health</a:t>
            </a:r>
            <a:br>
              <a:rPr lang="en-US" sz="2800" b="0" cap="none" spc="0" dirty="0" smtClean="0">
                <a:ln w="0"/>
                <a:solidFill>
                  <a:srgbClr val="00B050"/>
                </a:solidFill>
              </a:rPr>
            </a:b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>- Transportation</a:t>
            </a:r>
            <a:br>
              <a:rPr lang="en-US" sz="2800" b="0" cap="none" spc="0" dirty="0" smtClean="0">
                <a:ln w="0"/>
                <a:solidFill>
                  <a:srgbClr val="00B050"/>
                </a:solidFill>
              </a:rPr>
            </a:b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>- For Profit Space Missions</a:t>
            </a:r>
          </a:p>
        </p:txBody>
      </p:sp>
    </p:spTree>
    <p:extLst>
      <p:ext uri="{BB962C8B-B14F-4D97-AF65-F5344CB8AC3E}">
        <p14:creationId xmlns:p14="http://schemas.microsoft.com/office/powerpoint/2010/main" val="2952842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696200" cy="496153"/>
          </a:xfrm>
          <a:noFill/>
          <a:ln>
            <a:noFill/>
          </a:ln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  <a:effectLst>
                  <a:outerShdw algn="tl">
                    <a:srgbClr val="C0C0C0"/>
                  </a:outerShdw>
                </a:effectLst>
                <a:cs typeface="Arial" pitchFamily="34" charset="0"/>
              </a:rPr>
              <a:t>Advanced Manufacturing</a:t>
            </a:r>
            <a:endParaRPr lang="en-US" dirty="0">
              <a:solidFill>
                <a:srgbClr val="C00000"/>
              </a:solidFill>
              <a:effectLst>
                <a:outerShdw algn="tl">
                  <a:srgbClr val="C0C0C0"/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44498"/>
            <a:ext cx="457200" cy="365125"/>
          </a:xfrm>
          <a:prstGeom prst="rect">
            <a:avLst/>
          </a:prstGeom>
        </p:spPr>
        <p:txBody>
          <a:bodyPr/>
          <a:lstStyle/>
          <a:p>
            <a:fld id="{F78141F7-75BD-487C-B308-7BD5E4E82FC0}" type="slidenum">
              <a:rPr lang="en-US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4648200" y="838200"/>
            <a:ext cx="0" cy="5334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7D2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 flipH="1">
            <a:off x="4648200" y="3472172"/>
            <a:ext cx="4173464" cy="178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Rectangle 11"/>
          <p:cNvSpPr/>
          <p:nvPr/>
        </p:nvSpPr>
        <p:spPr>
          <a:xfrm>
            <a:off x="4656473" y="838200"/>
            <a:ext cx="4269118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u="sng" cap="none" spc="0" dirty="0" smtClean="0">
                <a:ln w="0"/>
                <a:solidFill>
                  <a:schemeClr val="accent1"/>
                </a:solidFill>
              </a:rPr>
              <a:t>Assets</a:t>
            </a:r>
          </a:p>
          <a:p>
            <a:pPr algn="ctr"/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- Haas Center</a:t>
            </a:r>
            <a:br>
              <a:rPr lang="en-US" sz="2800" b="0" cap="none" spc="0" dirty="0" smtClean="0">
                <a:ln w="0"/>
                <a:solidFill>
                  <a:schemeClr val="accent1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- DCC Precision Machining</a:t>
            </a:r>
          </a:p>
          <a:p>
            <a:pPr marL="457200" indent="-457200" algn="ctr">
              <a:buFontTx/>
              <a:buChar char="-"/>
            </a:pPr>
            <a:r>
              <a:rPr lang="en-US" sz="2800" dirty="0" smtClean="0">
                <a:ln w="0"/>
                <a:solidFill>
                  <a:schemeClr val="accent1"/>
                </a:solidFill>
              </a:rPr>
              <a:t>PHCC, NCI, SVHEC</a:t>
            </a:r>
          </a:p>
          <a:p>
            <a:pPr marL="457200" indent="-457200" algn="ctr">
              <a:buFontTx/>
              <a:buChar char="-"/>
            </a:pPr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Capacity</a:t>
            </a:r>
          </a:p>
          <a:p>
            <a:pPr algn="ctr"/>
            <a:r>
              <a:rPr lang="en-US" sz="2800" dirty="0" smtClean="0">
                <a:ln w="0"/>
                <a:solidFill>
                  <a:schemeClr val="accent1"/>
                </a:solidFill>
              </a:rPr>
              <a:t>- Adjacent Market Access</a:t>
            </a:r>
            <a:endParaRPr lang="en-US" sz="2800" b="0" cap="none" spc="0" dirty="0" smtClean="0">
              <a:ln w="0"/>
              <a:solidFill>
                <a:schemeClr val="accent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94" y="2188834"/>
            <a:ext cx="4291072" cy="233361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942269" y="3770075"/>
            <a:ext cx="3871574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u="sng" cap="none" spc="0" dirty="0" smtClean="0">
                <a:ln w="0"/>
                <a:solidFill>
                  <a:schemeClr val="accent2"/>
                </a:solidFill>
              </a:rPr>
              <a:t>Attributes</a:t>
            </a:r>
            <a:r>
              <a:rPr lang="en-US" sz="2800" b="0" cap="none" spc="0" dirty="0" smtClean="0">
                <a:ln w="0"/>
                <a:solidFill>
                  <a:schemeClr val="accent2"/>
                </a:solidFill>
              </a:rPr>
              <a:t/>
            </a:r>
            <a:br>
              <a:rPr lang="en-US" sz="2800" b="0" cap="none" spc="0" dirty="0" smtClean="0">
                <a:ln w="0"/>
                <a:solidFill>
                  <a:schemeClr val="accent2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2"/>
                </a:solidFill>
              </a:rPr>
              <a:t>- </a:t>
            </a:r>
            <a:r>
              <a:rPr lang="en-US" sz="2800" dirty="0" smtClean="0">
                <a:ln w="0"/>
                <a:solidFill>
                  <a:schemeClr val="accent2"/>
                </a:solidFill>
              </a:rPr>
              <a:t>Machinists</a:t>
            </a:r>
            <a:endParaRPr lang="en-US" sz="2800" b="0" cap="none" spc="0" dirty="0" smtClean="0">
              <a:ln w="0"/>
              <a:solidFill>
                <a:schemeClr val="accent2"/>
              </a:solidFill>
            </a:endParaRPr>
          </a:p>
          <a:p>
            <a:pPr algn="ctr"/>
            <a:r>
              <a:rPr lang="en-US" sz="2800" dirty="0" smtClean="0">
                <a:ln w="0"/>
                <a:solidFill>
                  <a:schemeClr val="accent2"/>
                </a:solidFill>
              </a:rPr>
              <a:t>- Additive Manufacturing</a:t>
            </a:r>
            <a:r>
              <a:rPr lang="en-US" sz="2800" b="0" cap="none" spc="0" dirty="0" smtClean="0">
                <a:ln w="0"/>
                <a:solidFill>
                  <a:schemeClr val="accent2"/>
                </a:solidFill>
              </a:rPr>
              <a:t/>
            </a:r>
            <a:br>
              <a:rPr lang="en-US" sz="2800" b="0" cap="none" spc="0" dirty="0" smtClean="0">
                <a:ln w="0"/>
                <a:solidFill>
                  <a:schemeClr val="accent2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2"/>
                </a:solidFill>
              </a:rPr>
              <a:t>- </a:t>
            </a:r>
            <a:r>
              <a:rPr lang="en-US" sz="2800" dirty="0" smtClean="0">
                <a:ln w="0"/>
                <a:solidFill>
                  <a:schemeClr val="accent2"/>
                </a:solidFill>
              </a:rPr>
              <a:t>Small to Mid-Sized</a:t>
            </a:r>
            <a:endParaRPr lang="en-US" sz="2800" b="0" cap="none" spc="0" dirty="0" smtClean="0">
              <a:ln w="0"/>
              <a:solidFill>
                <a:schemeClr val="accent2"/>
              </a:solidFill>
            </a:endParaRPr>
          </a:p>
          <a:p>
            <a:pPr algn="ctr"/>
            <a:r>
              <a:rPr lang="en-US" sz="2800" dirty="0" smtClean="0">
                <a:ln w="0"/>
                <a:solidFill>
                  <a:schemeClr val="accent2"/>
                </a:solidFill>
              </a:rPr>
              <a:t>- Global</a:t>
            </a:r>
            <a:endParaRPr lang="en-US" sz="2800" b="0" cap="none" spc="0" dirty="0" smtClean="0">
              <a:ln w="0"/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498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696200" cy="496153"/>
          </a:xfrm>
          <a:noFill/>
          <a:ln>
            <a:noFill/>
          </a:ln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  <a:effectLst>
                  <a:outerShdw algn="tl">
                    <a:srgbClr val="C0C0C0"/>
                  </a:outerShdw>
                </a:effectLst>
                <a:cs typeface="Arial" pitchFamily="34" charset="0"/>
              </a:rPr>
              <a:t>Aerospace Cluster at a Glance</a:t>
            </a:r>
            <a:endParaRPr lang="en-US" dirty="0">
              <a:solidFill>
                <a:srgbClr val="C00000"/>
              </a:solidFill>
              <a:effectLst>
                <a:outerShdw algn="tl">
                  <a:srgbClr val="C0C0C0"/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44498"/>
            <a:ext cx="457200" cy="365125"/>
          </a:xfrm>
          <a:prstGeom prst="rect">
            <a:avLst/>
          </a:prstGeom>
        </p:spPr>
        <p:txBody>
          <a:bodyPr/>
          <a:lstStyle/>
          <a:p>
            <a:fld id="{F78141F7-75BD-487C-B308-7BD5E4E82FC0}" type="slidenum">
              <a:rPr lang="en-US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9806" y="873181"/>
            <a:ext cx="4823993" cy="2323246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433605" y="2926627"/>
            <a:ext cx="3443636" cy="2920250"/>
            <a:chOff x="1143000" y="3176729"/>
            <a:chExt cx="2605436" cy="2562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3000" y="3176729"/>
              <a:ext cx="2605436" cy="2562921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71805" y="3316939"/>
              <a:ext cx="1448002" cy="2248214"/>
            </a:xfrm>
            <a:prstGeom prst="rect">
              <a:avLst/>
            </a:prstGeom>
          </p:spPr>
        </p:pic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7241" y="3142390"/>
            <a:ext cx="2537845" cy="248872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8930" y="4519664"/>
            <a:ext cx="2357993" cy="132721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59202" y="2573720"/>
            <a:ext cx="2457450" cy="16383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4757" y="1177990"/>
            <a:ext cx="2302933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590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696200" cy="496153"/>
          </a:xfrm>
          <a:noFill/>
          <a:ln>
            <a:noFill/>
          </a:ln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  <a:effectLst>
                  <a:outerShdw algn="tl">
                    <a:srgbClr val="C0C0C0"/>
                  </a:outerShdw>
                </a:effectLst>
                <a:cs typeface="Arial" pitchFamily="34" charset="0"/>
              </a:rPr>
              <a:t>Advanced Materials</a:t>
            </a:r>
            <a:endParaRPr lang="en-US" dirty="0">
              <a:solidFill>
                <a:srgbClr val="C00000"/>
              </a:solidFill>
              <a:effectLst>
                <a:outerShdw algn="tl">
                  <a:srgbClr val="C0C0C0"/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44498"/>
            <a:ext cx="457200" cy="365125"/>
          </a:xfrm>
          <a:prstGeom prst="rect">
            <a:avLst/>
          </a:prstGeom>
        </p:spPr>
        <p:txBody>
          <a:bodyPr/>
          <a:lstStyle/>
          <a:p>
            <a:fld id="{F78141F7-75BD-487C-B308-7BD5E4E82FC0}" type="slidenum">
              <a:rPr lang="en-US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4648200" y="838200"/>
            <a:ext cx="0" cy="5334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7D2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 flipH="1">
            <a:off x="685800" y="3505200"/>
            <a:ext cx="78486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Rectangle 5"/>
          <p:cNvSpPr/>
          <p:nvPr/>
        </p:nvSpPr>
        <p:spPr>
          <a:xfrm>
            <a:off x="4951370" y="834605"/>
            <a:ext cx="3583032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u="sng" cap="none" spc="0" dirty="0" smtClean="0">
                <a:ln w="0"/>
                <a:solidFill>
                  <a:schemeClr val="accent1"/>
                </a:solidFill>
              </a:rPr>
              <a:t>Now &amp; Outlook</a:t>
            </a:r>
          </a:p>
          <a:p>
            <a:pPr algn="ctr"/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- Largest Traded Sector</a:t>
            </a:r>
            <a:br>
              <a:rPr lang="en-US" sz="2800" b="0" cap="none" spc="0" dirty="0" smtClean="0">
                <a:ln w="0"/>
                <a:solidFill>
                  <a:schemeClr val="accent1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- 6,600 jobs</a:t>
            </a:r>
            <a:br>
              <a:rPr lang="en-US" sz="2800" b="0" cap="none" spc="0" dirty="0" smtClean="0">
                <a:ln w="0"/>
                <a:solidFill>
                  <a:schemeClr val="accent1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- 70 companies, 48 HQ</a:t>
            </a:r>
          </a:p>
          <a:p>
            <a:pPr algn="ctr"/>
            <a:r>
              <a:rPr lang="en-US" sz="2800" dirty="0" smtClean="0">
                <a:ln w="0"/>
                <a:solidFill>
                  <a:schemeClr val="accent1"/>
                </a:solidFill>
              </a:rPr>
              <a:t>- </a:t>
            </a:r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Steady Growth Fcst.</a:t>
            </a:r>
            <a:br>
              <a:rPr lang="en-US" sz="2800" b="0" cap="none" spc="0" dirty="0" smtClean="0">
                <a:ln w="0"/>
                <a:solidFill>
                  <a:schemeClr val="accent1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- Avg. Wage $60K+</a:t>
            </a:r>
          </a:p>
        </p:txBody>
      </p:sp>
      <p:sp>
        <p:nvSpPr>
          <p:cNvPr id="7" name="Rectangle 6"/>
          <p:cNvSpPr/>
          <p:nvPr/>
        </p:nvSpPr>
        <p:spPr>
          <a:xfrm>
            <a:off x="847783" y="3534321"/>
            <a:ext cx="3294492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u="sng" cap="none" spc="0" dirty="0" smtClean="0">
                <a:ln w="0"/>
                <a:solidFill>
                  <a:schemeClr val="accent2"/>
                </a:solidFill>
              </a:rPr>
              <a:t>Attributes</a:t>
            </a:r>
            <a:r>
              <a:rPr lang="en-US" sz="2800" b="0" cap="none" spc="0" dirty="0" smtClean="0">
                <a:ln w="0"/>
                <a:solidFill>
                  <a:schemeClr val="accent2"/>
                </a:solidFill>
              </a:rPr>
              <a:t/>
            </a:r>
            <a:br>
              <a:rPr lang="en-US" sz="2800" b="0" cap="none" spc="0" dirty="0" smtClean="0">
                <a:ln w="0"/>
                <a:solidFill>
                  <a:schemeClr val="accent2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2"/>
                </a:solidFill>
              </a:rPr>
              <a:t>-Medium Capital</a:t>
            </a:r>
          </a:p>
          <a:p>
            <a:pPr algn="ctr"/>
            <a:r>
              <a:rPr lang="en-US" sz="2800" dirty="0" smtClean="0">
                <a:ln w="0"/>
                <a:solidFill>
                  <a:schemeClr val="accent2"/>
                </a:solidFill>
              </a:rPr>
              <a:t>- Mid-sized to Large</a:t>
            </a:r>
            <a:r>
              <a:rPr lang="en-US" sz="2800" b="0" cap="none" spc="0" dirty="0" smtClean="0">
                <a:ln w="0"/>
                <a:solidFill>
                  <a:schemeClr val="accent2"/>
                </a:solidFill>
              </a:rPr>
              <a:t/>
            </a:r>
            <a:br>
              <a:rPr lang="en-US" sz="2800" b="0" cap="none" spc="0" dirty="0" smtClean="0">
                <a:ln w="0"/>
                <a:solidFill>
                  <a:schemeClr val="accent2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2"/>
                </a:solidFill>
              </a:rPr>
              <a:t>- Industrial B 2 B</a:t>
            </a:r>
            <a:br>
              <a:rPr lang="en-US" sz="2800" b="0" cap="none" spc="0" dirty="0" smtClean="0">
                <a:ln w="0"/>
                <a:solidFill>
                  <a:schemeClr val="accent2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2"/>
                </a:solidFill>
              </a:rPr>
              <a:t>- Process Technology</a:t>
            </a:r>
            <a:br>
              <a:rPr lang="en-US" sz="2800" b="0" cap="none" spc="0" dirty="0" smtClean="0">
                <a:ln w="0"/>
                <a:solidFill>
                  <a:schemeClr val="accent2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2"/>
                </a:solidFill>
              </a:rPr>
              <a:t>- Energy Intense </a:t>
            </a:r>
          </a:p>
        </p:txBody>
      </p:sp>
      <p:sp>
        <p:nvSpPr>
          <p:cNvPr id="9" name="Rectangle 8"/>
          <p:cNvSpPr/>
          <p:nvPr/>
        </p:nvSpPr>
        <p:spPr>
          <a:xfrm>
            <a:off x="4586037" y="3534321"/>
            <a:ext cx="4134466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u="sng" cap="none" spc="0" dirty="0" smtClean="0">
                <a:ln w="0"/>
                <a:solidFill>
                  <a:srgbClr val="00B050"/>
                </a:solidFill>
              </a:rPr>
              <a:t>Drivers</a:t>
            </a: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/>
            </a:r>
            <a:br>
              <a:rPr lang="en-US" sz="2800" b="0" cap="none" spc="0" dirty="0" smtClean="0">
                <a:ln w="0"/>
                <a:solidFill>
                  <a:srgbClr val="00B050"/>
                </a:solidFill>
              </a:rPr>
            </a:b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>- Prefer semi-Rural</a:t>
            </a:r>
          </a:p>
          <a:p>
            <a:pPr algn="ctr"/>
            <a:r>
              <a:rPr lang="en-US" sz="2800" dirty="0" smtClean="0">
                <a:ln w="0"/>
                <a:solidFill>
                  <a:srgbClr val="00B050"/>
                </a:solidFill>
              </a:rPr>
              <a:t>- Technicians vs. Operators</a:t>
            </a: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/>
            </a:r>
            <a:br>
              <a:rPr lang="en-US" sz="2800" b="0" cap="none" spc="0" dirty="0" smtClean="0">
                <a:ln w="0"/>
                <a:solidFill>
                  <a:srgbClr val="00B050"/>
                </a:solidFill>
              </a:rPr>
            </a:b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>- Natural Gas</a:t>
            </a:r>
            <a:br>
              <a:rPr lang="en-US" sz="2800" b="0" cap="none" spc="0" dirty="0" smtClean="0">
                <a:ln w="0"/>
                <a:solidFill>
                  <a:srgbClr val="00B050"/>
                </a:solidFill>
              </a:rPr>
            </a:b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>- World GDP</a:t>
            </a:r>
            <a:br>
              <a:rPr lang="en-US" sz="2800" b="0" cap="none" spc="0" dirty="0" smtClean="0">
                <a:ln w="0"/>
                <a:solidFill>
                  <a:srgbClr val="00B050"/>
                </a:solidFill>
              </a:rPr>
            </a:b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>- Port Access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30" y="1106672"/>
            <a:ext cx="4141386" cy="2124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510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696200" cy="496153"/>
          </a:xfrm>
          <a:noFill/>
          <a:ln>
            <a:noFill/>
          </a:ln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  <a:effectLst>
                  <a:outerShdw algn="tl">
                    <a:srgbClr val="C0C0C0"/>
                  </a:outerShdw>
                </a:effectLst>
                <a:cs typeface="Arial" pitchFamily="34" charset="0"/>
              </a:rPr>
              <a:t>High Value Wood Products</a:t>
            </a:r>
            <a:endParaRPr lang="en-US" dirty="0">
              <a:solidFill>
                <a:srgbClr val="C00000"/>
              </a:solidFill>
              <a:effectLst>
                <a:outerShdw algn="tl">
                  <a:srgbClr val="C0C0C0"/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44498"/>
            <a:ext cx="457200" cy="365125"/>
          </a:xfrm>
          <a:prstGeom prst="rect">
            <a:avLst/>
          </a:prstGeom>
        </p:spPr>
        <p:txBody>
          <a:bodyPr/>
          <a:lstStyle/>
          <a:p>
            <a:fld id="{F78141F7-75BD-487C-B308-7BD5E4E82FC0}" type="slidenum">
              <a:rPr lang="en-US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4648200" y="838200"/>
            <a:ext cx="0" cy="5334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7D2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 flipH="1">
            <a:off x="685800" y="3505200"/>
            <a:ext cx="78486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Rectangle 5"/>
          <p:cNvSpPr/>
          <p:nvPr/>
        </p:nvSpPr>
        <p:spPr>
          <a:xfrm>
            <a:off x="4684471" y="834605"/>
            <a:ext cx="4116833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u="sng" cap="none" spc="0" dirty="0" smtClean="0">
                <a:ln w="0"/>
                <a:solidFill>
                  <a:schemeClr val="accent1"/>
                </a:solidFill>
              </a:rPr>
              <a:t>Now &amp; Outlook</a:t>
            </a:r>
          </a:p>
          <a:p>
            <a:pPr algn="ctr"/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- 2</a:t>
            </a:r>
            <a:r>
              <a:rPr lang="en-US" sz="2800" b="0" cap="none" spc="0" baseline="30000" dirty="0" smtClean="0">
                <a:ln w="0"/>
                <a:solidFill>
                  <a:schemeClr val="accent1"/>
                </a:solidFill>
              </a:rPr>
              <a:t>nd</a:t>
            </a:r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 Largest Traded Sector</a:t>
            </a:r>
            <a:br>
              <a:rPr lang="en-US" sz="2800" b="0" cap="none" spc="0" dirty="0" smtClean="0">
                <a:ln w="0"/>
                <a:solidFill>
                  <a:schemeClr val="accent1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- 6,450 jobs</a:t>
            </a:r>
            <a:br>
              <a:rPr lang="en-US" sz="2800" b="0" cap="none" spc="0" dirty="0" smtClean="0">
                <a:ln w="0"/>
                <a:solidFill>
                  <a:schemeClr val="accent1"/>
                </a:solidFill>
              </a:rPr>
            </a:br>
            <a:r>
              <a:rPr lang="en-US" sz="2800" dirty="0" smtClean="0">
                <a:ln w="0"/>
                <a:solidFill>
                  <a:schemeClr val="accent1"/>
                </a:solidFill>
              </a:rPr>
              <a:t>- Forestry 15% Job Growth</a:t>
            </a:r>
            <a:br>
              <a:rPr lang="en-US" sz="2800" dirty="0" smtClean="0">
                <a:ln w="0"/>
                <a:solidFill>
                  <a:schemeClr val="accent1"/>
                </a:solidFill>
              </a:rPr>
            </a:br>
            <a:r>
              <a:rPr lang="en-US" sz="2800" dirty="0" smtClean="0">
                <a:ln w="0"/>
                <a:solidFill>
                  <a:schemeClr val="accent1"/>
                </a:solidFill>
              </a:rPr>
              <a:t>- Wood Products, 4%</a:t>
            </a:r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/>
            </a:r>
            <a:br>
              <a:rPr lang="en-US" sz="2800" b="0" cap="none" spc="0" dirty="0" smtClean="0">
                <a:ln w="0"/>
                <a:solidFill>
                  <a:schemeClr val="accent1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- Avg. Wage $51K+</a:t>
            </a:r>
          </a:p>
        </p:txBody>
      </p:sp>
      <p:sp>
        <p:nvSpPr>
          <p:cNvPr id="7" name="Rectangle 6"/>
          <p:cNvSpPr/>
          <p:nvPr/>
        </p:nvSpPr>
        <p:spPr>
          <a:xfrm>
            <a:off x="5340248" y="3534321"/>
            <a:ext cx="2626040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u="sng" cap="none" spc="0" dirty="0" smtClean="0">
                <a:ln w="0"/>
                <a:solidFill>
                  <a:srgbClr val="00B050"/>
                </a:solidFill>
              </a:rPr>
              <a:t>Drivers</a:t>
            </a: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/>
            </a:r>
            <a:br>
              <a:rPr lang="en-US" sz="2800" b="0" cap="none" spc="0" dirty="0" smtClean="0">
                <a:ln w="0"/>
                <a:solidFill>
                  <a:srgbClr val="00B050"/>
                </a:solidFill>
              </a:rPr>
            </a:b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>- Productivity</a:t>
            </a:r>
          </a:p>
          <a:p>
            <a:pPr algn="ctr"/>
            <a:r>
              <a:rPr lang="en-US" sz="2800" dirty="0" smtClean="0">
                <a:ln w="0"/>
                <a:solidFill>
                  <a:srgbClr val="00B050"/>
                </a:solidFill>
              </a:rPr>
              <a:t>- Supply Chain</a:t>
            </a: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/>
            </a:r>
            <a:br>
              <a:rPr lang="en-US" sz="2800" b="0" cap="none" spc="0" dirty="0" smtClean="0">
                <a:ln w="0"/>
                <a:solidFill>
                  <a:srgbClr val="00B050"/>
                </a:solidFill>
              </a:rPr>
            </a:b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>- Entrepreneurial</a:t>
            </a:r>
            <a:br>
              <a:rPr lang="en-US" sz="2800" b="0" cap="none" spc="0" dirty="0" smtClean="0">
                <a:ln w="0"/>
                <a:solidFill>
                  <a:srgbClr val="00B050"/>
                </a:solidFill>
              </a:rPr>
            </a:b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>- World GDP</a:t>
            </a:r>
            <a:br>
              <a:rPr lang="en-US" sz="2800" b="0" cap="none" spc="0" dirty="0" smtClean="0">
                <a:ln w="0"/>
                <a:solidFill>
                  <a:srgbClr val="00B050"/>
                </a:solidFill>
              </a:rPr>
            </a:b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>- Port Access</a:t>
            </a:r>
          </a:p>
        </p:txBody>
      </p:sp>
      <p:sp>
        <p:nvSpPr>
          <p:cNvPr id="9" name="Rectangle 8"/>
          <p:cNvSpPr/>
          <p:nvPr/>
        </p:nvSpPr>
        <p:spPr>
          <a:xfrm>
            <a:off x="569663" y="3534321"/>
            <a:ext cx="3850734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u="sng" cap="none" spc="0" dirty="0" smtClean="0">
                <a:ln w="0"/>
                <a:solidFill>
                  <a:schemeClr val="accent2"/>
                </a:solidFill>
              </a:rPr>
              <a:t>Attributes</a:t>
            </a:r>
            <a:r>
              <a:rPr lang="en-US" sz="2800" b="0" cap="none" spc="0" dirty="0" smtClean="0">
                <a:ln w="0"/>
                <a:solidFill>
                  <a:schemeClr val="accent2"/>
                </a:solidFill>
              </a:rPr>
              <a:t/>
            </a:r>
            <a:br>
              <a:rPr lang="en-US" sz="2800" b="0" cap="none" spc="0" dirty="0" smtClean="0">
                <a:ln w="0"/>
                <a:solidFill>
                  <a:schemeClr val="accent2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2"/>
                </a:solidFill>
              </a:rPr>
              <a:t>-Low to Medium Capital</a:t>
            </a:r>
          </a:p>
          <a:p>
            <a:pPr algn="ctr"/>
            <a:r>
              <a:rPr lang="en-US" sz="2800" dirty="0" smtClean="0">
                <a:ln w="0"/>
                <a:solidFill>
                  <a:schemeClr val="accent2"/>
                </a:solidFill>
              </a:rPr>
              <a:t>- Very small to mid-sized</a:t>
            </a:r>
            <a:r>
              <a:rPr lang="en-US" sz="2800" b="0" cap="none" spc="0" dirty="0" smtClean="0">
                <a:ln w="0"/>
                <a:solidFill>
                  <a:schemeClr val="accent2"/>
                </a:solidFill>
              </a:rPr>
              <a:t/>
            </a:r>
            <a:br>
              <a:rPr lang="en-US" sz="2800" b="0" cap="none" spc="0" dirty="0" smtClean="0">
                <a:ln w="0"/>
                <a:solidFill>
                  <a:schemeClr val="accent2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2"/>
                </a:solidFill>
              </a:rPr>
              <a:t>- 83% less than 50 Emp.</a:t>
            </a:r>
            <a:br>
              <a:rPr lang="en-US" sz="2800" b="0" cap="none" spc="0" dirty="0" smtClean="0">
                <a:ln w="0"/>
                <a:solidFill>
                  <a:schemeClr val="accent2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2"/>
                </a:solidFill>
              </a:rPr>
              <a:t>- Green</a:t>
            </a:r>
            <a:br>
              <a:rPr lang="en-US" sz="2800" b="0" cap="none" spc="0" dirty="0" smtClean="0">
                <a:ln w="0"/>
                <a:solidFill>
                  <a:schemeClr val="accent2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2"/>
                </a:solidFill>
              </a:rPr>
              <a:t>- Energy Intense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983" y="1056550"/>
            <a:ext cx="1407373" cy="152465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1072" y="881579"/>
            <a:ext cx="1719951" cy="9525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4405" y="2095053"/>
            <a:ext cx="2444648" cy="972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954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696200" cy="496153"/>
          </a:xfrm>
          <a:noFill/>
          <a:ln>
            <a:noFill/>
          </a:ln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  <a:effectLst>
                  <a:outerShdw algn="tl">
                    <a:srgbClr val="C0C0C0"/>
                  </a:outerShdw>
                </a:effectLst>
                <a:cs typeface="Arial" pitchFamily="34" charset="0"/>
              </a:rPr>
              <a:t>High Value Wood Products – Pellet Fuel</a:t>
            </a:r>
            <a:endParaRPr lang="en-US" dirty="0">
              <a:solidFill>
                <a:srgbClr val="C00000"/>
              </a:solidFill>
              <a:effectLst>
                <a:outerShdw algn="tl">
                  <a:srgbClr val="C0C0C0"/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44498"/>
            <a:ext cx="457200" cy="365125"/>
          </a:xfrm>
          <a:prstGeom prst="rect">
            <a:avLst/>
          </a:prstGeom>
        </p:spPr>
        <p:txBody>
          <a:bodyPr/>
          <a:lstStyle/>
          <a:p>
            <a:fld id="{F78141F7-75BD-487C-B308-7BD5E4E82FC0}" type="slidenum">
              <a:rPr lang="en-US">
                <a:solidFill>
                  <a:prstClr val="black"/>
                </a:solidFill>
              </a:rPr>
              <a:pPr/>
              <a:t>15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881735"/>
            <a:ext cx="8153400" cy="540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47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696200" cy="496153"/>
          </a:xfrm>
          <a:noFill/>
          <a:ln>
            <a:noFill/>
          </a:ln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  <a:effectLst>
                  <a:outerShdw algn="tl">
                    <a:srgbClr val="C0C0C0"/>
                  </a:outerShdw>
                </a:effectLst>
                <a:cs typeface="Arial" pitchFamily="34" charset="0"/>
              </a:rPr>
              <a:t>Healthcare – A Vital Growth Sector</a:t>
            </a:r>
            <a:endParaRPr lang="en-US" dirty="0">
              <a:solidFill>
                <a:srgbClr val="C00000"/>
              </a:solidFill>
              <a:effectLst>
                <a:outerShdw algn="tl">
                  <a:srgbClr val="C0C0C0"/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44498"/>
            <a:ext cx="457200" cy="365125"/>
          </a:xfrm>
          <a:prstGeom prst="rect">
            <a:avLst/>
          </a:prstGeom>
        </p:spPr>
        <p:txBody>
          <a:bodyPr/>
          <a:lstStyle/>
          <a:p>
            <a:fld id="{F78141F7-75BD-487C-B308-7BD5E4E82FC0}" type="slidenum">
              <a:rPr lang="en-US">
                <a:solidFill>
                  <a:prstClr val="black"/>
                </a:solidFill>
              </a:rPr>
              <a:pPr/>
              <a:t>16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4648200" y="838200"/>
            <a:ext cx="0" cy="5334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7D2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 flipH="1">
            <a:off x="685800" y="3505200"/>
            <a:ext cx="78486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Rectangle 5"/>
          <p:cNvSpPr/>
          <p:nvPr/>
        </p:nvSpPr>
        <p:spPr>
          <a:xfrm>
            <a:off x="4597908" y="834605"/>
            <a:ext cx="4289957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u="sng" cap="none" spc="0" dirty="0" smtClean="0">
                <a:ln w="0"/>
                <a:solidFill>
                  <a:schemeClr val="accent1"/>
                </a:solidFill>
              </a:rPr>
              <a:t>Now &amp; Outlook</a:t>
            </a:r>
          </a:p>
          <a:p>
            <a:pPr algn="ctr"/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- 8.5% growth in last decade</a:t>
            </a:r>
            <a:br>
              <a:rPr lang="en-US" sz="2800" b="0" cap="none" spc="0" dirty="0" smtClean="0">
                <a:ln w="0"/>
                <a:solidFill>
                  <a:schemeClr val="accent1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- 14,700 jobs</a:t>
            </a:r>
            <a:br>
              <a:rPr lang="en-US" sz="2800" b="0" cap="none" spc="0" dirty="0" smtClean="0">
                <a:ln w="0"/>
                <a:solidFill>
                  <a:schemeClr val="accent1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- 3 of top 10 Occupations</a:t>
            </a:r>
          </a:p>
          <a:p>
            <a:pPr algn="ctr"/>
            <a:r>
              <a:rPr lang="en-US" sz="2800" dirty="0" smtClean="0">
                <a:ln w="0"/>
                <a:solidFill>
                  <a:schemeClr val="accent1"/>
                </a:solidFill>
              </a:rPr>
              <a:t>- </a:t>
            </a:r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Steady Growth Fcst.</a:t>
            </a:r>
            <a:br>
              <a:rPr lang="en-US" sz="2800" b="0" cap="none" spc="0" dirty="0" smtClean="0">
                <a:ln w="0"/>
                <a:solidFill>
                  <a:schemeClr val="accent1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- Avg. Wage $48K</a:t>
            </a:r>
          </a:p>
        </p:txBody>
      </p:sp>
      <p:sp>
        <p:nvSpPr>
          <p:cNvPr id="7" name="Rectangle 6"/>
          <p:cNvSpPr/>
          <p:nvPr/>
        </p:nvSpPr>
        <p:spPr>
          <a:xfrm>
            <a:off x="313986" y="3534321"/>
            <a:ext cx="4362092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u="sng" cap="none" spc="0" dirty="0" smtClean="0">
                <a:ln w="0"/>
                <a:solidFill>
                  <a:schemeClr val="accent2"/>
                </a:solidFill>
              </a:rPr>
              <a:t>Attributes</a:t>
            </a:r>
            <a:r>
              <a:rPr lang="en-US" sz="2800" b="0" cap="none" spc="0" dirty="0" smtClean="0">
                <a:ln w="0"/>
                <a:solidFill>
                  <a:schemeClr val="accent2"/>
                </a:solidFill>
              </a:rPr>
              <a:t/>
            </a:r>
            <a:br>
              <a:rPr lang="en-US" sz="2800" b="0" cap="none" spc="0" dirty="0" smtClean="0">
                <a:ln w="0"/>
                <a:solidFill>
                  <a:schemeClr val="accent2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2"/>
                </a:solidFill>
              </a:rPr>
              <a:t>-Medium to High Capital</a:t>
            </a:r>
          </a:p>
          <a:p>
            <a:pPr algn="ctr"/>
            <a:r>
              <a:rPr lang="en-US" sz="2800" dirty="0" smtClean="0">
                <a:ln w="0"/>
                <a:solidFill>
                  <a:schemeClr val="accent2"/>
                </a:solidFill>
              </a:rPr>
              <a:t>- Consolidation</a:t>
            </a:r>
            <a:r>
              <a:rPr lang="en-US" sz="2800" b="0" cap="none" spc="0" dirty="0" smtClean="0">
                <a:ln w="0"/>
                <a:solidFill>
                  <a:schemeClr val="accent2"/>
                </a:solidFill>
              </a:rPr>
              <a:t/>
            </a:r>
            <a:br>
              <a:rPr lang="en-US" sz="2800" b="0" cap="none" spc="0" dirty="0" smtClean="0">
                <a:ln w="0"/>
                <a:solidFill>
                  <a:schemeClr val="accent2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2"/>
                </a:solidFill>
              </a:rPr>
              <a:t>- Funding flow in (Medicaid </a:t>
            </a:r>
            <a:br>
              <a:rPr lang="en-US" sz="2800" b="0" cap="none" spc="0" dirty="0" smtClean="0">
                <a:ln w="0"/>
                <a:solidFill>
                  <a:schemeClr val="accent2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2"/>
                </a:solidFill>
              </a:rPr>
              <a:t>&amp; Medicare)</a:t>
            </a:r>
            <a:br>
              <a:rPr lang="en-US" sz="2800" b="0" cap="none" spc="0" dirty="0" smtClean="0">
                <a:ln w="0"/>
                <a:solidFill>
                  <a:schemeClr val="accent2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2"/>
                </a:solidFill>
              </a:rPr>
              <a:t>- Rural Physician Shortages</a:t>
            </a:r>
          </a:p>
        </p:txBody>
      </p:sp>
      <p:sp>
        <p:nvSpPr>
          <p:cNvPr id="9" name="Rectangle 8"/>
          <p:cNvSpPr/>
          <p:nvPr/>
        </p:nvSpPr>
        <p:spPr>
          <a:xfrm>
            <a:off x="5002005" y="3549402"/>
            <a:ext cx="3871573" cy="310854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u="sng" cap="none" spc="0" dirty="0" smtClean="0">
                <a:ln w="0"/>
                <a:solidFill>
                  <a:srgbClr val="00B050"/>
                </a:solidFill>
              </a:rPr>
              <a:t>Drivers</a:t>
            </a: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/>
            </a:r>
            <a:br>
              <a:rPr lang="en-US" sz="2800" b="0" cap="none" spc="0" dirty="0" smtClean="0">
                <a:ln w="0"/>
                <a:solidFill>
                  <a:srgbClr val="00B050"/>
                </a:solidFill>
              </a:rPr>
            </a:b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>- Aging – 41.6 Years</a:t>
            </a:r>
          </a:p>
          <a:p>
            <a:pPr algn="ctr"/>
            <a:r>
              <a:rPr lang="en-US" sz="2800" dirty="0" smtClean="0">
                <a:ln w="0"/>
                <a:solidFill>
                  <a:srgbClr val="00B050"/>
                </a:solidFill>
              </a:rPr>
              <a:t>- Poverty Rate of 19.6%</a:t>
            </a: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/>
            </a:r>
            <a:br>
              <a:rPr lang="en-US" sz="2800" b="0" cap="none" spc="0" dirty="0" smtClean="0">
                <a:ln w="0"/>
                <a:solidFill>
                  <a:srgbClr val="00B050"/>
                </a:solidFill>
              </a:rPr>
            </a:b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>- Workforce Participation</a:t>
            </a:r>
            <a:br>
              <a:rPr lang="en-US" sz="2800" b="0" cap="none" spc="0" dirty="0" smtClean="0">
                <a:ln w="0"/>
                <a:solidFill>
                  <a:srgbClr val="00B050"/>
                </a:solidFill>
              </a:rPr>
            </a:b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>of 54.6% versus </a:t>
            </a:r>
            <a:br>
              <a:rPr lang="en-US" sz="2800" b="0" cap="none" spc="0" dirty="0" smtClean="0">
                <a:ln w="0"/>
                <a:solidFill>
                  <a:srgbClr val="00B050"/>
                </a:solidFill>
              </a:rPr>
            </a:b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>VA @ 66.3%</a:t>
            </a:r>
            <a:br>
              <a:rPr lang="en-US" sz="2800" b="0" cap="none" spc="0" dirty="0" smtClean="0">
                <a:ln w="0"/>
                <a:solidFill>
                  <a:srgbClr val="00B050"/>
                </a:solidFill>
              </a:rPr>
            </a:br>
            <a:endParaRPr lang="en-US" sz="2800" b="0" cap="none" spc="0" dirty="0" smtClean="0">
              <a:ln w="0"/>
              <a:solidFill>
                <a:srgbClr val="00B05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873116"/>
            <a:ext cx="3731831" cy="2593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199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696200" cy="496153"/>
          </a:xfrm>
          <a:noFill/>
          <a:ln>
            <a:noFill/>
          </a:ln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  <a:effectLst>
                  <a:outerShdw algn="tl">
                    <a:srgbClr val="C0C0C0"/>
                  </a:outerShdw>
                </a:effectLst>
                <a:cs typeface="Arial" pitchFamily="34" charset="0"/>
              </a:rPr>
              <a:t>Infrastructure – Global Trade </a:t>
            </a:r>
            <a:endParaRPr lang="en-US" dirty="0">
              <a:solidFill>
                <a:srgbClr val="C00000"/>
              </a:solidFill>
              <a:effectLst>
                <a:outerShdw algn="tl">
                  <a:srgbClr val="C0C0C0"/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44498"/>
            <a:ext cx="457200" cy="365125"/>
          </a:xfrm>
          <a:prstGeom prst="rect">
            <a:avLst/>
          </a:prstGeom>
        </p:spPr>
        <p:txBody>
          <a:bodyPr/>
          <a:lstStyle/>
          <a:p>
            <a:fld id="{F78141F7-75BD-487C-B308-7BD5E4E82FC0}" type="slidenum">
              <a:rPr lang="en-US"/>
              <a:pPr/>
              <a:t>17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990600"/>
            <a:ext cx="8026818" cy="507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50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696200" cy="496153"/>
          </a:xfrm>
          <a:noFill/>
          <a:ln>
            <a:noFill/>
          </a:ln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  <a:effectLst>
                  <a:outerShdw algn="tl">
                    <a:srgbClr val="C0C0C0"/>
                  </a:outerShdw>
                </a:effectLst>
                <a:cs typeface="Arial" pitchFamily="34" charset="0"/>
              </a:rPr>
              <a:t>Target Sectors for Traded Cluster Growth</a:t>
            </a:r>
            <a:endParaRPr lang="en-US" dirty="0">
              <a:solidFill>
                <a:srgbClr val="C00000"/>
              </a:solidFill>
              <a:effectLst>
                <a:outerShdw algn="tl">
                  <a:srgbClr val="C0C0C0"/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44498"/>
            <a:ext cx="457200" cy="365125"/>
          </a:xfrm>
          <a:prstGeom prst="rect">
            <a:avLst/>
          </a:prstGeom>
        </p:spPr>
        <p:txBody>
          <a:bodyPr/>
          <a:lstStyle/>
          <a:p>
            <a:fld id="{F78141F7-75BD-487C-B308-7BD5E4E82FC0}" type="slidenum">
              <a:rPr lang="en-US"/>
              <a:pPr/>
              <a:t>18</a:t>
            </a:fld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990600" y="1143000"/>
          <a:ext cx="71628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8323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65125"/>
            <a:ext cx="6248400" cy="11430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About GENEDGE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C4241-15B1-47B0-B39B-00D815E552F2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1143000"/>
            <a:ext cx="2676245" cy="4735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77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696200" cy="496153"/>
          </a:xfrm>
          <a:noFill/>
          <a:ln>
            <a:noFill/>
          </a:ln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  <a:effectLst>
                  <a:outerShdw algn="tl">
                    <a:srgbClr val="C0C0C0"/>
                  </a:outerShdw>
                </a:effectLst>
                <a:cs typeface="Arial" pitchFamily="34" charset="0"/>
              </a:rPr>
              <a:t>Why Sectoral Development?</a:t>
            </a:r>
            <a:endParaRPr lang="en-US" dirty="0">
              <a:solidFill>
                <a:srgbClr val="C00000"/>
              </a:solidFill>
              <a:effectLst>
                <a:outerShdw algn="tl">
                  <a:srgbClr val="C0C0C0"/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44498"/>
            <a:ext cx="457200" cy="365125"/>
          </a:xfrm>
          <a:prstGeom prst="rect">
            <a:avLst/>
          </a:prstGeom>
        </p:spPr>
        <p:txBody>
          <a:bodyPr/>
          <a:lstStyle/>
          <a:p>
            <a:fld id="{F78141F7-75BD-487C-B308-7BD5E4E82FC0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59535" y="1600200"/>
            <a:ext cx="81534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  <a:p>
            <a:pPr algn="ctr"/>
            <a:r>
              <a:rPr lang="en-US" sz="2800" dirty="0"/>
              <a:t> </a:t>
            </a:r>
            <a:r>
              <a:rPr lang="en-US" sz="2800" b="1" i="1" dirty="0"/>
              <a:t>GO Virginia Purpose Statement </a:t>
            </a:r>
            <a:r>
              <a:rPr lang="en-US" sz="2800" b="1" i="1" dirty="0" smtClean="0"/>
              <a:t/>
            </a:r>
            <a:br>
              <a:rPr lang="en-US" sz="2800" b="1" i="1" dirty="0" smtClean="0"/>
            </a:br>
            <a:endParaRPr lang="en-US" sz="2800" dirty="0"/>
          </a:p>
          <a:p>
            <a:pPr algn="ctr"/>
            <a:r>
              <a:rPr lang="en-US" sz="2800" b="1" i="1" dirty="0"/>
              <a:t>"‘Create more high paying jobs through incentivized collaboration, primarily through out-of-state revenue, which diversifies and strengthens regional economies.” 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00567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0"/>
            <a:ext cx="8001000" cy="2743200"/>
          </a:xfrm>
        </p:spPr>
        <p:txBody>
          <a:bodyPr/>
          <a:lstStyle/>
          <a:p>
            <a:pPr algn="ctr"/>
            <a:r>
              <a:rPr lang="en-US" sz="4400" dirty="0">
                <a:solidFill>
                  <a:schemeClr val="tx1"/>
                </a:solidFill>
                <a:effectLst/>
              </a:rPr>
              <a:t>Thank You</a:t>
            </a:r>
            <a:r>
              <a:rPr lang="en-US" sz="5400" dirty="0">
                <a:solidFill>
                  <a:schemeClr val="tx1"/>
                </a:solidFill>
                <a:effectLst/>
              </a:rPr>
              <a:t>.</a:t>
            </a:r>
            <a:br>
              <a:rPr lang="en-US" sz="5400" dirty="0">
                <a:solidFill>
                  <a:schemeClr val="tx1"/>
                </a:solidFill>
                <a:effectLst/>
              </a:rPr>
            </a:br>
            <a:r>
              <a:rPr lang="en-US" sz="1200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1200" dirty="0" smtClean="0">
                <a:solidFill>
                  <a:schemeClr val="tx1"/>
                </a:solidFill>
                <a:effectLst/>
              </a:rPr>
            </a:br>
            <a:r>
              <a:rPr lang="en-US" dirty="0" smtClean="0">
                <a:solidFill>
                  <a:schemeClr val="tx1"/>
                </a:solidFill>
                <a:effectLst/>
                <a:hlinkClick r:id="rId3"/>
              </a:rPr>
              <a:t>www.genedge.org</a:t>
            </a:r>
            <a:r>
              <a:rPr lang="en-US" dirty="0" smtClean="0">
                <a:solidFill>
                  <a:schemeClr val="tx1"/>
                </a:solidFill>
                <a:effectLst/>
              </a:rPr>
              <a:t/>
            </a:r>
            <a:br>
              <a:rPr lang="en-US" dirty="0" smtClean="0">
                <a:solidFill>
                  <a:schemeClr val="tx1"/>
                </a:solidFill>
                <a:effectLst/>
              </a:rPr>
            </a:br>
            <a:r>
              <a:rPr lang="en-US" dirty="0" smtClean="0">
                <a:solidFill>
                  <a:schemeClr val="tx1"/>
                </a:solidFill>
                <a:effectLst/>
              </a:rPr>
              <a:t/>
            </a:r>
            <a:br>
              <a:rPr lang="en-US" dirty="0" smtClean="0">
                <a:solidFill>
                  <a:schemeClr val="tx1"/>
                </a:solidFill>
                <a:effectLst/>
              </a:rPr>
            </a:br>
            <a:r>
              <a:rPr lang="en-US" sz="1600" dirty="0" smtClean="0">
                <a:solidFill>
                  <a:schemeClr val="tx1"/>
                </a:solidFill>
                <a:effectLst/>
              </a:rPr>
              <a:t>Contact:  </a:t>
            </a:r>
            <a:br>
              <a:rPr lang="en-US" sz="1600" dirty="0" smtClean="0">
                <a:solidFill>
                  <a:schemeClr val="tx1"/>
                </a:solidFill>
                <a:effectLst/>
              </a:rPr>
            </a:br>
            <a:r>
              <a:rPr lang="en-US" sz="1600" dirty="0" smtClean="0">
                <a:solidFill>
                  <a:schemeClr val="tx1"/>
                </a:solidFill>
                <a:effectLst/>
              </a:rPr>
              <a:t>Bill Donohue,  </a:t>
            </a:r>
            <a:r>
              <a:rPr lang="en-US" sz="1600" dirty="0" smtClean="0">
                <a:solidFill>
                  <a:schemeClr val="tx1"/>
                </a:solidFill>
                <a:effectLst/>
                <a:hlinkClick r:id="rId4"/>
              </a:rPr>
              <a:t>bdonohue@genedge.org</a:t>
            </a:r>
            <a:r>
              <a:rPr lang="en-US" sz="1600" dirty="0" smtClean="0">
                <a:solidFill>
                  <a:schemeClr val="tx1"/>
                </a:solidFill>
                <a:effectLst/>
              </a:rPr>
              <a:t>  276-732-5755</a:t>
            </a:r>
            <a:br>
              <a:rPr lang="en-US" sz="1600" dirty="0" smtClean="0">
                <a:solidFill>
                  <a:schemeClr val="tx1"/>
                </a:solidFill>
                <a:effectLst/>
              </a:rPr>
            </a:br>
            <a:r>
              <a:rPr lang="en-US" sz="1600" dirty="0" smtClean="0">
                <a:solidFill>
                  <a:schemeClr val="tx1"/>
                </a:solidFill>
                <a:effectLst/>
              </a:rPr>
              <a:t>for further information.</a:t>
            </a:r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696200" cy="496153"/>
          </a:xfrm>
          <a:noFill/>
          <a:ln>
            <a:noFill/>
          </a:ln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  <a:effectLst>
                  <a:outerShdw algn="tl">
                    <a:srgbClr val="C0C0C0"/>
                  </a:outerShdw>
                </a:effectLst>
                <a:cs typeface="Arial" pitchFamily="34" charset="0"/>
              </a:rPr>
              <a:t>Why Sectoral Development?</a:t>
            </a:r>
            <a:endParaRPr lang="en-US" dirty="0">
              <a:solidFill>
                <a:srgbClr val="C00000"/>
              </a:solidFill>
              <a:effectLst>
                <a:outerShdw algn="tl">
                  <a:srgbClr val="C0C0C0"/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44498"/>
            <a:ext cx="457200" cy="365125"/>
          </a:xfrm>
          <a:prstGeom prst="rect">
            <a:avLst/>
          </a:prstGeom>
        </p:spPr>
        <p:txBody>
          <a:bodyPr/>
          <a:lstStyle/>
          <a:p>
            <a:fld id="{F78141F7-75BD-487C-B308-7BD5E4E82FC0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59535" y="1600200"/>
            <a:ext cx="81534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  <a:p>
            <a:pPr algn="ctr"/>
            <a:r>
              <a:rPr lang="en-US" sz="2800" dirty="0"/>
              <a:t> </a:t>
            </a:r>
            <a:r>
              <a:rPr lang="en-US" sz="2800" b="1" i="1" dirty="0" smtClean="0"/>
              <a:t>Profitable Growth for All </a:t>
            </a:r>
            <a:br>
              <a:rPr lang="en-US" sz="2800" b="1" i="1" dirty="0" smtClean="0"/>
            </a:br>
            <a:endParaRPr lang="en-US" sz="2800" b="1" i="1" dirty="0" smtClean="0"/>
          </a:p>
          <a:p>
            <a:pPr algn="ctr"/>
            <a:r>
              <a:rPr lang="en-US" sz="2800" b="1" i="1" dirty="0" smtClean="0"/>
              <a:t>Using Free Market Economics, Assure that the region and the Commonwealth Grow, Produce, Mine and Trade at a profit, in a manner that Attracts and Retains Human and Monetary Capital.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6649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696200" cy="496153"/>
          </a:xfrm>
          <a:noFill/>
          <a:ln>
            <a:noFill/>
          </a:ln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  <a:effectLst>
                  <a:outerShdw algn="tl">
                    <a:srgbClr val="C0C0C0"/>
                  </a:outerShdw>
                </a:effectLst>
                <a:cs typeface="Arial" pitchFamily="34" charset="0"/>
              </a:rPr>
              <a:t>Southern VA Traded Cluster Statistics</a:t>
            </a:r>
            <a:endParaRPr lang="en-US" dirty="0">
              <a:solidFill>
                <a:srgbClr val="C00000"/>
              </a:solidFill>
              <a:effectLst>
                <a:outerShdw algn="tl">
                  <a:srgbClr val="C0C0C0"/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44498"/>
            <a:ext cx="457200" cy="365125"/>
          </a:xfrm>
          <a:prstGeom prst="rect">
            <a:avLst/>
          </a:prstGeom>
        </p:spPr>
        <p:txBody>
          <a:bodyPr/>
          <a:lstStyle/>
          <a:p>
            <a:fld id="{F78141F7-75BD-487C-B308-7BD5E4E82FC0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57200" y="1207919"/>
            <a:ext cx="540404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6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Total Employment: 124,000</a:t>
            </a:r>
          </a:p>
        </p:txBody>
      </p:sp>
      <p:sp>
        <p:nvSpPr>
          <p:cNvPr id="7" name="Rectangle 6"/>
          <p:cNvSpPr/>
          <p:nvPr/>
        </p:nvSpPr>
        <p:spPr>
          <a:xfrm>
            <a:off x="446468" y="2177416"/>
            <a:ext cx="821250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6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1 out of 4 Jobs in Traded Clusters (Sectors)</a:t>
            </a:r>
          </a:p>
        </p:txBody>
      </p:sp>
      <p:sp>
        <p:nvSpPr>
          <p:cNvPr id="9" name="Rectangle 8"/>
          <p:cNvSpPr/>
          <p:nvPr/>
        </p:nvSpPr>
        <p:spPr>
          <a:xfrm>
            <a:off x="457200" y="3146913"/>
            <a:ext cx="787908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6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Compares to nearly 2 out of 5, Nationally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39389423"/>
              </p:ext>
            </p:extLst>
          </p:nvPr>
        </p:nvGraphicFramePr>
        <p:xfrm>
          <a:off x="1348740" y="283018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7409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/>
      <p:bldGraphic spid="6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696200" cy="496153"/>
          </a:xfrm>
          <a:noFill/>
          <a:ln>
            <a:noFill/>
          </a:ln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  <a:effectLst>
                  <a:outerShdw algn="tl">
                    <a:srgbClr val="C0C0C0"/>
                  </a:outerShdw>
                </a:effectLst>
                <a:cs typeface="Arial" pitchFamily="34" charset="0"/>
              </a:rPr>
              <a:t>Creating a Southern VA Growth Engine</a:t>
            </a:r>
            <a:endParaRPr lang="en-US" dirty="0">
              <a:solidFill>
                <a:srgbClr val="C00000"/>
              </a:solidFill>
              <a:effectLst>
                <a:outerShdw algn="tl">
                  <a:srgbClr val="C0C0C0"/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44498"/>
            <a:ext cx="457200" cy="365125"/>
          </a:xfrm>
          <a:prstGeom prst="rect">
            <a:avLst/>
          </a:prstGeom>
        </p:spPr>
        <p:txBody>
          <a:bodyPr/>
          <a:lstStyle/>
          <a:p>
            <a:fld id="{F78141F7-75BD-487C-B308-7BD5E4E82FC0}" type="slidenum">
              <a:rPr lang="en-US"/>
              <a:pPr/>
              <a:t>5</a:t>
            </a:fld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987460885"/>
              </p:ext>
            </p:extLst>
          </p:nvPr>
        </p:nvGraphicFramePr>
        <p:xfrm>
          <a:off x="990600" y="1143000"/>
          <a:ext cx="71628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559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696200" cy="496153"/>
          </a:xfrm>
          <a:noFill/>
          <a:ln>
            <a:noFill/>
          </a:ln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  <a:effectLst>
                  <a:outerShdw algn="tl">
                    <a:srgbClr val="C0C0C0"/>
                  </a:outerShdw>
                </a:effectLst>
                <a:cs typeface="Arial" pitchFamily="34" charset="0"/>
              </a:rPr>
              <a:t>Target Sectors for Traded Cluster Growth</a:t>
            </a:r>
            <a:endParaRPr lang="en-US" dirty="0">
              <a:solidFill>
                <a:srgbClr val="C00000"/>
              </a:solidFill>
              <a:effectLst>
                <a:outerShdw algn="tl">
                  <a:srgbClr val="C0C0C0"/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44498"/>
            <a:ext cx="457200" cy="365125"/>
          </a:xfrm>
          <a:prstGeom prst="rect">
            <a:avLst/>
          </a:prstGeom>
        </p:spPr>
        <p:txBody>
          <a:bodyPr/>
          <a:lstStyle/>
          <a:p>
            <a:fld id="{F78141F7-75BD-487C-B308-7BD5E4E82FC0}" type="slidenum">
              <a:rPr lang="en-US"/>
              <a:pPr/>
              <a:t>6</a:t>
            </a:fld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374668106"/>
              </p:ext>
            </p:extLst>
          </p:nvPr>
        </p:nvGraphicFramePr>
        <p:xfrm>
          <a:off x="990600" y="1143000"/>
          <a:ext cx="71628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8618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696200" cy="496153"/>
          </a:xfrm>
          <a:noFill/>
          <a:ln>
            <a:noFill/>
          </a:ln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  <a:effectLst>
                  <a:outerShdw algn="tl">
                    <a:srgbClr val="C0C0C0"/>
                  </a:outerShdw>
                </a:effectLst>
                <a:cs typeface="Arial" pitchFamily="34" charset="0"/>
              </a:rPr>
              <a:t>Business Services </a:t>
            </a:r>
            <a:endParaRPr lang="en-US" dirty="0">
              <a:solidFill>
                <a:srgbClr val="C00000"/>
              </a:solidFill>
              <a:effectLst>
                <a:outerShdw algn="tl">
                  <a:srgbClr val="C0C0C0"/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44498"/>
            <a:ext cx="457200" cy="365125"/>
          </a:xfrm>
          <a:prstGeom prst="rect">
            <a:avLst/>
          </a:prstGeom>
        </p:spPr>
        <p:txBody>
          <a:bodyPr/>
          <a:lstStyle/>
          <a:p>
            <a:fld id="{F78141F7-75BD-487C-B308-7BD5E4E82FC0}" type="slidenum">
              <a:rPr lang="en-US"/>
              <a:pPr/>
              <a:t>7</a:t>
            </a:fld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4648200" y="838200"/>
            <a:ext cx="0" cy="5334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7D2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 flipH="1">
            <a:off x="685800" y="3505200"/>
            <a:ext cx="78486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Rectangle 10"/>
          <p:cNvSpPr/>
          <p:nvPr/>
        </p:nvSpPr>
        <p:spPr>
          <a:xfrm>
            <a:off x="4798934" y="845020"/>
            <a:ext cx="4092787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u="sng" cap="none" spc="0" dirty="0" smtClean="0">
                <a:ln w="0"/>
                <a:solidFill>
                  <a:schemeClr val="accent1"/>
                </a:solidFill>
              </a:rPr>
              <a:t>Now &amp; Outlook</a:t>
            </a:r>
          </a:p>
          <a:p>
            <a:pPr algn="ctr"/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- 2</a:t>
            </a:r>
            <a:r>
              <a:rPr lang="en-US" sz="2800" b="0" cap="none" spc="0" baseline="30000" dirty="0" smtClean="0">
                <a:ln w="0"/>
                <a:solidFill>
                  <a:schemeClr val="accent1"/>
                </a:solidFill>
              </a:rPr>
              <a:t>nd</a:t>
            </a:r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 Largest Traded Sector</a:t>
            </a:r>
            <a:br>
              <a:rPr lang="en-US" sz="2800" b="0" cap="none" spc="0" dirty="0" smtClean="0">
                <a:ln w="0"/>
                <a:solidFill>
                  <a:schemeClr val="accent1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- 4,750 jobs</a:t>
            </a:r>
          </a:p>
          <a:p>
            <a:pPr algn="ctr"/>
            <a:r>
              <a:rPr lang="en-US" sz="2800" dirty="0" smtClean="0">
                <a:ln w="0"/>
                <a:solidFill>
                  <a:schemeClr val="accent1"/>
                </a:solidFill>
              </a:rPr>
              <a:t>- </a:t>
            </a:r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10 Yr. Growth 69%</a:t>
            </a:r>
            <a:br>
              <a:rPr lang="en-US" sz="2800" b="0" cap="none" spc="0" dirty="0" smtClean="0">
                <a:ln w="0"/>
                <a:solidFill>
                  <a:schemeClr val="accent1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- Avg. Wage $48K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673160" y="983296"/>
            <a:ext cx="3540765" cy="2253411"/>
            <a:chOff x="673160" y="983296"/>
            <a:chExt cx="3540765" cy="225341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5800" y="990600"/>
              <a:ext cx="1644604" cy="12192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47783" y="983296"/>
              <a:ext cx="1394582" cy="1162152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3160" y="2332718"/>
              <a:ext cx="1807978" cy="903989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676223" y="2322307"/>
              <a:ext cx="1537702" cy="914400"/>
            </a:xfrm>
            <a:prstGeom prst="rect">
              <a:avLst/>
            </a:prstGeom>
          </p:spPr>
        </p:pic>
      </p:grpSp>
      <p:sp>
        <p:nvSpPr>
          <p:cNvPr id="17" name="Rectangle 16"/>
          <p:cNvSpPr/>
          <p:nvPr/>
        </p:nvSpPr>
        <p:spPr>
          <a:xfrm>
            <a:off x="1071532" y="3790572"/>
            <a:ext cx="2177198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u="sng" cap="none" spc="0" dirty="0" smtClean="0">
                <a:ln w="0"/>
                <a:solidFill>
                  <a:schemeClr val="accent2"/>
                </a:solidFill>
              </a:rPr>
              <a:t>Attributes</a:t>
            </a:r>
            <a:r>
              <a:rPr lang="en-US" sz="2800" b="0" cap="none" spc="0" dirty="0" smtClean="0">
                <a:ln w="0"/>
                <a:solidFill>
                  <a:schemeClr val="accent2"/>
                </a:solidFill>
              </a:rPr>
              <a:t/>
            </a:r>
            <a:br>
              <a:rPr lang="en-US" sz="2800" b="0" cap="none" spc="0" dirty="0" smtClean="0">
                <a:ln w="0"/>
                <a:solidFill>
                  <a:schemeClr val="accent2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2"/>
                </a:solidFill>
              </a:rPr>
              <a:t>- Low Capital</a:t>
            </a:r>
          </a:p>
          <a:p>
            <a:pPr algn="ctr"/>
            <a:r>
              <a:rPr lang="en-US" sz="2800" dirty="0" smtClean="0">
                <a:ln w="0"/>
                <a:solidFill>
                  <a:schemeClr val="accent2"/>
                </a:solidFill>
              </a:rPr>
              <a:t>- Small</a:t>
            </a:r>
            <a:r>
              <a:rPr lang="en-US" sz="2800" b="0" cap="none" spc="0" dirty="0" smtClean="0">
                <a:ln w="0"/>
                <a:solidFill>
                  <a:schemeClr val="accent2"/>
                </a:solidFill>
              </a:rPr>
              <a:t/>
            </a:r>
            <a:br>
              <a:rPr lang="en-US" sz="2800" b="0" cap="none" spc="0" dirty="0" smtClean="0">
                <a:ln w="0"/>
                <a:solidFill>
                  <a:schemeClr val="accent2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2"/>
                </a:solidFill>
              </a:rPr>
              <a:t>- Diverse</a:t>
            </a:r>
          </a:p>
          <a:p>
            <a:pPr algn="ctr"/>
            <a:r>
              <a:rPr lang="en-US" sz="2800" dirty="0" smtClean="0">
                <a:ln w="0"/>
                <a:solidFill>
                  <a:schemeClr val="accent2"/>
                </a:solidFill>
              </a:rPr>
              <a:t>- Global</a:t>
            </a:r>
            <a:endParaRPr lang="en-US" sz="2800" b="0" cap="none" spc="0" dirty="0" smtClean="0">
              <a:ln w="0"/>
              <a:solidFill>
                <a:schemeClr val="accent2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14421" y="3730761"/>
            <a:ext cx="2486579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u="sng" cap="none" spc="0" dirty="0" smtClean="0">
                <a:ln w="0"/>
                <a:solidFill>
                  <a:srgbClr val="00B050"/>
                </a:solidFill>
              </a:rPr>
              <a:t>Drivers</a:t>
            </a: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/>
            </a:r>
            <a:br>
              <a:rPr lang="en-US" sz="2800" b="0" cap="none" spc="0" dirty="0" smtClean="0">
                <a:ln w="0"/>
                <a:solidFill>
                  <a:srgbClr val="00B050"/>
                </a:solidFill>
              </a:rPr>
            </a:b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>- Entrepreneurs</a:t>
            </a:r>
          </a:p>
          <a:p>
            <a:pPr algn="ctr"/>
            <a:r>
              <a:rPr lang="en-US" sz="2800" dirty="0" smtClean="0">
                <a:ln w="0"/>
                <a:solidFill>
                  <a:srgbClr val="00B050"/>
                </a:solidFill>
              </a:rPr>
              <a:t>- Innovation</a:t>
            </a: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/>
            </a:r>
            <a:br>
              <a:rPr lang="en-US" sz="2800" b="0" cap="none" spc="0" dirty="0" smtClean="0">
                <a:ln w="0"/>
                <a:solidFill>
                  <a:srgbClr val="00B050"/>
                </a:solidFill>
              </a:rPr>
            </a:b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>- Outsourcing</a:t>
            </a:r>
            <a:br>
              <a:rPr lang="en-US" sz="2800" b="0" cap="none" spc="0" dirty="0" smtClean="0">
                <a:ln w="0"/>
                <a:solidFill>
                  <a:srgbClr val="00B050"/>
                </a:solidFill>
              </a:rPr>
            </a:b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>- Demographics</a:t>
            </a:r>
          </a:p>
        </p:txBody>
      </p:sp>
    </p:spTree>
    <p:extLst>
      <p:ext uri="{BB962C8B-B14F-4D97-AF65-F5344CB8AC3E}">
        <p14:creationId xmlns:p14="http://schemas.microsoft.com/office/powerpoint/2010/main" val="3403147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696200" cy="496153"/>
          </a:xfrm>
          <a:noFill/>
          <a:ln>
            <a:noFill/>
          </a:ln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  <a:effectLst>
                  <a:outerShdw algn="tl">
                    <a:srgbClr val="C0C0C0"/>
                  </a:outerShdw>
                </a:effectLst>
                <a:cs typeface="Arial" pitchFamily="34" charset="0"/>
              </a:rPr>
              <a:t>IT Data Centers</a:t>
            </a:r>
            <a:endParaRPr lang="en-US" dirty="0">
              <a:solidFill>
                <a:srgbClr val="C00000"/>
              </a:solidFill>
              <a:effectLst>
                <a:outerShdw algn="tl">
                  <a:srgbClr val="C0C0C0"/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44498"/>
            <a:ext cx="457200" cy="365125"/>
          </a:xfrm>
          <a:prstGeom prst="rect">
            <a:avLst/>
          </a:prstGeom>
        </p:spPr>
        <p:txBody>
          <a:bodyPr/>
          <a:lstStyle/>
          <a:p>
            <a:fld id="{F78141F7-75BD-487C-B308-7BD5E4E82FC0}" type="slidenum">
              <a:rPr lang="en-US"/>
              <a:pPr/>
              <a:t>8</a:t>
            </a:fld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4648200" y="838200"/>
            <a:ext cx="0" cy="5334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7D2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 flipH="1">
            <a:off x="685800" y="3505200"/>
            <a:ext cx="78486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Rectangle 10"/>
          <p:cNvSpPr/>
          <p:nvPr/>
        </p:nvSpPr>
        <p:spPr>
          <a:xfrm>
            <a:off x="5070115" y="950314"/>
            <a:ext cx="3639138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u="sng" cap="none" spc="0" dirty="0" smtClean="0">
                <a:ln w="0"/>
                <a:solidFill>
                  <a:schemeClr val="accent1"/>
                </a:solidFill>
              </a:rPr>
              <a:t>Outlook</a:t>
            </a:r>
          </a:p>
          <a:p>
            <a:pPr algn="ctr"/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- $144 Billion Industry</a:t>
            </a:r>
            <a:br>
              <a:rPr lang="en-US" sz="2800" b="0" cap="none" spc="0" dirty="0" smtClean="0">
                <a:ln w="0"/>
                <a:solidFill>
                  <a:schemeClr val="accent1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- HP, Microsoft </a:t>
            </a:r>
          </a:p>
          <a:p>
            <a:pPr marL="457200" indent="-457200" algn="ctr">
              <a:buFontTx/>
              <a:buChar char="-"/>
            </a:pPr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25% Annual Growth</a:t>
            </a:r>
          </a:p>
          <a:p>
            <a:pPr marL="457200" indent="-457200" algn="ctr">
              <a:buFontTx/>
              <a:buChar char="-"/>
            </a:pPr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Avg. Wage $81K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39759" y="3769075"/>
            <a:ext cx="3974166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u="sng" cap="none" spc="0" dirty="0" smtClean="0">
                <a:ln w="0"/>
                <a:solidFill>
                  <a:schemeClr val="accent2"/>
                </a:solidFill>
              </a:rPr>
              <a:t>Attributes</a:t>
            </a:r>
            <a:r>
              <a:rPr lang="en-US" sz="2800" b="0" cap="none" spc="0" dirty="0" smtClean="0">
                <a:ln w="0"/>
                <a:solidFill>
                  <a:schemeClr val="accent2"/>
                </a:solidFill>
              </a:rPr>
              <a:t/>
            </a:r>
            <a:br>
              <a:rPr lang="en-US" sz="2800" b="0" cap="none" spc="0" dirty="0" smtClean="0">
                <a:ln w="0"/>
                <a:solidFill>
                  <a:schemeClr val="accent2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2"/>
                </a:solidFill>
              </a:rPr>
              <a:t>- High Capital</a:t>
            </a:r>
          </a:p>
          <a:p>
            <a:pPr marL="457200" indent="-457200" algn="ctr">
              <a:buFontTx/>
              <a:buChar char="-"/>
            </a:pPr>
            <a:r>
              <a:rPr lang="en-US" sz="2800" dirty="0" smtClean="0">
                <a:ln w="0"/>
                <a:solidFill>
                  <a:schemeClr val="accent2"/>
                </a:solidFill>
              </a:rPr>
              <a:t>Energy Intensive</a:t>
            </a:r>
            <a:r>
              <a:rPr lang="en-US" sz="2800" b="0" cap="none" spc="0" dirty="0" smtClean="0">
                <a:ln w="0"/>
                <a:solidFill>
                  <a:schemeClr val="accent2"/>
                </a:solidFill>
              </a:rPr>
              <a:t/>
            </a:r>
            <a:br>
              <a:rPr lang="en-US" sz="2800" b="0" cap="none" spc="0" dirty="0" smtClean="0">
                <a:ln w="0"/>
                <a:solidFill>
                  <a:schemeClr val="accent2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2"/>
                </a:solidFill>
              </a:rPr>
              <a:t>- Technical Workforce</a:t>
            </a:r>
          </a:p>
          <a:p>
            <a:pPr algn="ctr"/>
            <a:r>
              <a:rPr lang="en-US" sz="2800" dirty="0" smtClean="0">
                <a:ln w="0"/>
                <a:solidFill>
                  <a:schemeClr val="accent2"/>
                </a:solidFill>
              </a:rPr>
              <a:t>- Critical Infrastructure</a:t>
            </a:r>
            <a:endParaRPr lang="en-US" sz="2800" b="0" cap="none" spc="0" dirty="0" smtClean="0">
              <a:ln w="0"/>
              <a:solidFill>
                <a:schemeClr val="accent2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845547" y="3715316"/>
            <a:ext cx="3857146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u="sng" cap="none" spc="0" dirty="0" smtClean="0">
                <a:ln w="0"/>
                <a:solidFill>
                  <a:srgbClr val="00B050"/>
                </a:solidFill>
              </a:rPr>
              <a:t>Drivers</a:t>
            </a: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/>
            </a:r>
            <a:br>
              <a:rPr lang="en-US" sz="2800" b="0" cap="none" spc="0" dirty="0" smtClean="0">
                <a:ln w="0"/>
                <a:solidFill>
                  <a:srgbClr val="00B050"/>
                </a:solidFill>
              </a:rPr>
            </a:b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>- Software as a Service</a:t>
            </a:r>
          </a:p>
          <a:p>
            <a:pPr algn="ctr"/>
            <a:r>
              <a:rPr lang="en-US" sz="2800" dirty="0" smtClean="0">
                <a:ln w="0"/>
                <a:solidFill>
                  <a:srgbClr val="00B050"/>
                </a:solidFill>
              </a:rPr>
              <a:t>- Cloud Computing</a:t>
            </a: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/>
            </a:r>
            <a:br>
              <a:rPr lang="en-US" sz="2800" b="0" cap="none" spc="0" dirty="0" smtClean="0">
                <a:ln w="0"/>
                <a:solidFill>
                  <a:srgbClr val="00B050"/>
                </a:solidFill>
              </a:rPr>
            </a:b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>- Outsourcing</a:t>
            </a:r>
            <a:br>
              <a:rPr lang="en-US" sz="2800" b="0" cap="none" spc="0" dirty="0" smtClean="0">
                <a:ln w="0"/>
                <a:solidFill>
                  <a:srgbClr val="00B050"/>
                </a:solidFill>
              </a:rPr>
            </a:b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>- Cyber Security</a:t>
            </a:r>
            <a:br>
              <a:rPr lang="en-US" sz="2800" b="0" cap="none" spc="0" dirty="0" smtClean="0">
                <a:ln w="0"/>
                <a:solidFill>
                  <a:srgbClr val="00B050"/>
                </a:solidFill>
              </a:rPr>
            </a:br>
            <a:r>
              <a:rPr lang="en-US" sz="2800" b="0" cap="none" spc="0" dirty="0" smtClean="0">
                <a:ln w="0"/>
                <a:solidFill>
                  <a:srgbClr val="00B050"/>
                </a:solidFill>
              </a:rPr>
              <a:t>- NOVA 32% US Market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846903"/>
            <a:ext cx="3899646" cy="2598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146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696200" cy="496153"/>
          </a:xfrm>
          <a:noFill/>
          <a:ln>
            <a:noFill/>
          </a:ln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  <a:effectLst>
                  <a:outerShdw algn="tl">
                    <a:srgbClr val="C0C0C0"/>
                  </a:outerShdw>
                </a:effectLst>
                <a:cs typeface="Arial" pitchFamily="34" charset="0"/>
              </a:rPr>
              <a:t>IT Data Centers – Growth, Regional Assets</a:t>
            </a:r>
            <a:endParaRPr lang="en-US" dirty="0">
              <a:solidFill>
                <a:srgbClr val="C00000"/>
              </a:solidFill>
              <a:effectLst>
                <a:outerShdw algn="tl">
                  <a:srgbClr val="C0C0C0"/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44498"/>
            <a:ext cx="457200" cy="365125"/>
          </a:xfrm>
          <a:prstGeom prst="rect">
            <a:avLst/>
          </a:prstGeom>
        </p:spPr>
        <p:txBody>
          <a:bodyPr/>
          <a:lstStyle/>
          <a:p>
            <a:fld id="{F78141F7-75BD-487C-B308-7BD5E4E82FC0}" type="slidenum">
              <a:rPr lang="en-US"/>
              <a:pPr/>
              <a:t>9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768723"/>
            <a:ext cx="4938918" cy="37562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4524991"/>
            <a:ext cx="6976378" cy="176703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918223" y="1219200"/>
            <a:ext cx="3930884" cy="310854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u="sng" cap="none" spc="0" dirty="0" smtClean="0">
                <a:ln w="0"/>
                <a:solidFill>
                  <a:schemeClr val="accent1"/>
                </a:solidFill>
              </a:rPr>
              <a:t>Assets</a:t>
            </a:r>
          </a:p>
          <a:p>
            <a:pPr algn="ctr"/>
            <a:r>
              <a:rPr lang="en-US" sz="2800" dirty="0" smtClean="0">
                <a:ln w="0"/>
                <a:solidFill>
                  <a:schemeClr val="accent1"/>
                </a:solidFill>
              </a:rPr>
              <a:t>- </a:t>
            </a:r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Mid-Atlantic Broadband</a:t>
            </a:r>
            <a:br>
              <a:rPr lang="en-US" sz="2800" b="0" cap="none" spc="0" dirty="0" smtClean="0">
                <a:ln w="0"/>
                <a:solidFill>
                  <a:schemeClr val="accent1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- MAREA Cable</a:t>
            </a:r>
          </a:p>
          <a:p>
            <a:pPr algn="ctr"/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- DCC IT Academy</a:t>
            </a:r>
            <a:br>
              <a:rPr lang="en-US" sz="2800" b="0" cap="none" spc="0" dirty="0" smtClean="0">
                <a:ln w="0"/>
                <a:solidFill>
                  <a:schemeClr val="accent1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- SVHEC / SVCC </a:t>
            </a:r>
            <a:br>
              <a:rPr lang="en-US" sz="2800" b="0" cap="none" spc="0" dirty="0" smtClean="0">
                <a:ln w="0"/>
                <a:solidFill>
                  <a:schemeClr val="accent1"/>
                </a:solidFill>
              </a:rPr>
            </a:br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IT Certifications</a:t>
            </a:r>
          </a:p>
          <a:p>
            <a:pPr algn="ctr"/>
            <a:r>
              <a:rPr lang="en-US" sz="2800" b="0" cap="none" spc="0" dirty="0" smtClean="0">
                <a:ln w="0"/>
                <a:solidFill>
                  <a:schemeClr val="accent1"/>
                </a:solidFill>
              </a:rPr>
              <a:t>- Energy</a:t>
            </a:r>
          </a:p>
        </p:txBody>
      </p:sp>
    </p:spTree>
    <p:extLst>
      <p:ext uri="{BB962C8B-B14F-4D97-AF65-F5344CB8AC3E}">
        <p14:creationId xmlns:p14="http://schemas.microsoft.com/office/powerpoint/2010/main" val="3817998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360vu10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360vu10">
      <a:majorFont>
        <a:latin typeface="Arial Narrow Bold"/>
        <a:ea typeface=""/>
        <a:cs typeface=""/>
      </a:majorFont>
      <a:minorFont>
        <a:latin typeface="Arial Narrow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360vu10 1">
        <a:dk1>
          <a:srgbClr val="000000"/>
        </a:dk1>
        <a:lt1>
          <a:srgbClr val="FFFFFF"/>
        </a:lt1>
        <a:dk2>
          <a:srgbClr val="FA611E"/>
        </a:dk2>
        <a:lt2>
          <a:srgbClr val="BABDBF"/>
        </a:lt2>
        <a:accent1>
          <a:srgbClr val="FDA378"/>
        </a:accent1>
        <a:accent2>
          <a:srgbClr val="FFD4BA"/>
        </a:accent2>
        <a:accent3>
          <a:srgbClr val="FFFFFF"/>
        </a:accent3>
        <a:accent4>
          <a:srgbClr val="000000"/>
        </a:accent4>
        <a:accent5>
          <a:srgbClr val="FECEBE"/>
        </a:accent5>
        <a:accent6>
          <a:srgbClr val="E7C0A8"/>
        </a:accent6>
        <a:hlink>
          <a:srgbClr val="0000C0"/>
        </a:hlink>
        <a:folHlink>
          <a:srgbClr val="3F7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60vu10 2">
        <a:dk1>
          <a:srgbClr val="828587"/>
        </a:dk1>
        <a:lt1>
          <a:srgbClr val="6E7073"/>
        </a:lt1>
        <a:dk2>
          <a:srgbClr val="595C5E"/>
        </a:dk2>
        <a:lt2>
          <a:srgbClr val="97999C"/>
        </a:lt2>
        <a:accent1>
          <a:srgbClr val="AEB0B3"/>
        </a:accent1>
        <a:accent2>
          <a:srgbClr val="FA914F"/>
        </a:accent2>
        <a:accent3>
          <a:srgbClr val="B5B5B6"/>
        </a:accent3>
        <a:accent4>
          <a:srgbClr val="5D5F61"/>
        </a:accent4>
        <a:accent5>
          <a:srgbClr val="D3D4D6"/>
        </a:accent5>
        <a:accent6>
          <a:srgbClr val="E38347"/>
        </a:accent6>
        <a:hlink>
          <a:srgbClr val="FDB08F"/>
        </a:hlink>
        <a:folHlink>
          <a:srgbClr val="FDBFA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snoopy:Desktop Folder:360vu-01-156 Presentation Temp:360vu Presentation:360vu10.pot</Template>
  <TotalTime>8248</TotalTime>
  <Words>298</Words>
  <Application>Microsoft Office PowerPoint</Application>
  <PresentationFormat>On-screen Show (4:3)</PresentationFormat>
  <Paragraphs>128</Paragraphs>
  <Slides>20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360vu10</vt:lpstr>
      <vt:lpstr>SECTORAL DEVELOPMENT    29 August 2017  Southern Virginia GO Region 3 Partners Meeting  Bill Donohue bdonohue@genedge.org  </vt:lpstr>
      <vt:lpstr>Why Sectoral Development?</vt:lpstr>
      <vt:lpstr>Why Sectoral Development?</vt:lpstr>
      <vt:lpstr>Southern VA Traded Cluster Statistics</vt:lpstr>
      <vt:lpstr>Creating a Southern VA Growth Engine</vt:lpstr>
      <vt:lpstr>Target Sectors for Traded Cluster Growth</vt:lpstr>
      <vt:lpstr>Business Services </vt:lpstr>
      <vt:lpstr>IT Data Centers</vt:lpstr>
      <vt:lpstr>IT Data Centers – Growth, Regional Assets</vt:lpstr>
      <vt:lpstr>Advanced Manufacturing</vt:lpstr>
      <vt:lpstr>Advanced Manufacturing</vt:lpstr>
      <vt:lpstr>Aerospace Cluster at a Glance</vt:lpstr>
      <vt:lpstr>Advanced Materials</vt:lpstr>
      <vt:lpstr>High Value Wood Products</vt:lpstr>
      <vt:lpstr>High Value Wood Products – Pellet Fuel</vt:lpstr>
      <vt:lpstr>Healthcare – A Vital Growth Sector</vt:lpstr>
      <vt:lpstr>Infrastructure – Global Trade </vt:lpstr>
      <vt:lpstr>Target Sectors for Traded Cluster Growth</vt:lpstr>
      <vt:lpstr>About GENEDGE</vt:lpstr>
      <vt:lpstr>Thank You.  www.genedge.org  Contact:   Bill Donohue,  bdonohue@genedge.org  276-732-5755 for further information.</vt:lpstr>
    </vt:vector>
  </TitlesOfParts>
  <Company>Knowtis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Bill Donohue</dc:creator>
  <cp:lastModifiedBy>Gail Moody</cp:lastModifiedBy>
  <cp:revision>553</cp:revision>
  <cp:lastPrinted>2016-10-17T15:46:59Z</cp:lastPrinted>
  <dcterms:created xsi:type="dcterms:W3CDTF">2013-09-14T01:45:40Z</dcterms:created>
  <dcterms:modified xsi:type="dcterms:W3CDTF">2017-08-31T15:50:48Z</dcterms:modified>
</cp:coreProperties>
</file>